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gif" ContentType="image/gi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handoutMasterIdLst>
    <p:handoutMasterId r:id="rId37"/>
  </p:handoutMasterIdLst>
  <p:sldIdLst>
    <p:sldId id="256" r:id="rId2"/>
    <p:sldId id="259" r:id="rId3"/>
    <p:sldId id="262" r:id="rId4"/>
    <p:sldId id="265" r:id="rId5"/>
    <p:sldId id="267" r:id="rId6"/>
    <p:sldId id="275" r:id="rId7"/>
    <p:sldId id="277" r:id="rId8"/>
    <p:sldId id="264" r:id="rId9"/>
    <p:sldId id="279" r:id="rId10"/>
    <p:sldId id="273" r:id="rId11"/>
    <p:sldId id="280" r:id="rId12"/>
    <p:sldId id="285" r:id="rId13"/>
    <p:sldId id="286" r:id="rId14"/>
    <p:sldId id="260" r:id="rId15"/>
    <p:sldId id="269" r:id="rId16"/>
    <p:sldId id="287" r:id="rId17"/>
    <p:sldId id="300" r:id="rId18"/>
    <p:sldId id="299" r:id="rId19"/>
    <p:sldId id="278" r:id="rId20"/>
    <p:sldId id="270" r:id="rId21"/>
    <p:sldId id="263" r:id="rId22"/>
    <p:sldId id="294" r:id="rId23"/>
    <p:sldId id="258" r:id="rId24"/>
    <p:sldId id="268" r:id="rId25"/>
    <p:sldId id="288" r:id="rId26"/>
    <p:sldId id="257" r:id="rId27"/>
    <p:sldId id="289" r:id="rId28"/>
    <p:sldId id="295" r:id="rId29"/>
    <p:sldId id="282" r:id="rId30"/>
    <p:sldId id="283" r:id="rId31"/>
    <p:sldId id="272" r:id="rId32"/>
    <p:sldId id="284" r:id="rId33"/>
    <p:sldId id="296" r:id="rId34"/>
    <p:sldId id="26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24" autoAdjust="0"/>
    <p:restoredTop sz="73179" autoAdjust="0"/>
  </p:normalViewPr>
  <p:slideViewPr>
    <p:cSldViewPr>
      <p:cViewPr varScale="1">
        <p:scale>
          <a:sx n="78" d="100"/>
          <a:sy n="78" d="100"/>
        </p:scale>
        <p:origin x="-3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05C616-F152-485F-A65E-E6B526DD2175}" type="datetimeFigureOut">
              <a:rPr lang="en-US" smtClean="0"/>
              <a:pPr/>
              <a:t>11/11/2009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670790-2814-46EA-89FE-0400C5A2921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FAF16-6075-4C87-A918-6835A9005200}" type="datetimeFigureOut">
              <a:rPr lang="en-US" smtClean="0"/>
              <a:pPr/>
              <a:t>11/11/2009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5F51D8-2D54-4D57-B3A2-94A68EC4CE2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19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24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25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30</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31</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32</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33</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5F51D8-2D54-4D57-B3A2-94A68EC4CE24}"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16" name="Slide Number Placeholder 15"/>
          <p:cNvSpPr>
            <a:spLocks noGrp="1"/>
          </p:cNvSpPr>
          <p:nvPr>
            <p:ph type="sldNum" sz="quarter" idx="11"/>
          </p:nvPr>
        </p:nvSpPr>
        <p:spPr/>
        <p:txBody>
          <a:bodyPr/>
          <a:lstStyle/>
          <a:p>
            <a:fld id="{12C6FA99-F356-4C69-A7F7-2CCCD8DE71D1}"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6FA99-F356-4C69-A7F7-2CCCD8DE71D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6FA99-F356-4C69-A7F7-2CCCD8DE71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DBD5B458-BCAE-441B-BC30-EDE408F2E39C}" type="datetimeFigureOut">
              <a:rPr lang="en-US" smtClean="0"/>
              <a:pPr/>
              <a:t>11/11/2009</a:t>
            </a:fld>
            <a:endParaRPr lang="en-US"/>
          </a:p>
        </p:txBody>
      </p:sp>
      <p:sp>
        <p:nvSpPr>
          <p:cNvPr id="15" name="Slide Number Placeholder 14"/>
          <p:cNvSpPr>
            <a:spLocks noGrp="1"/>
          </p:cNvSpPr>
          <p:nvPr>
            <p:ph type="sldNum" sz="quarter" idx="15"/>
          </p:nvPr>
        </p:nvSpPr>
        <p:spPr/>
        <p:txBody>
          <a:bodyPr/>
          <a:lstStyle>
            <a:lvl1pPr algn="ctr">
              <a:defRPr/>
            </a:lvl1pPr>
          </a:lstStyle>
          <a:p>
            <a:fld id="{12C6FA99-F356-4C69-A7F7-2CCCD8DE71D1}"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C6FA99-F356-4C69-A7F7-2CCCD8DE71D1}"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C6FA99-F356-4C69-A7F7-2CCCD8DE71D1}"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2C6FA99-F356-4C69-A7F7-2CCCD8DE71D1}"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C6FA99-F356-4C69-A7F7-2CCCD8DE71D1}"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C6FA99-F356-4C69-A7F7-2CCCD8DE71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DBD5B458-BCAE-441B-BC30-EDE408F2E39C}" type="datetimeFigureOut">
              <a:rPr lang="en-US" smtClean="0"/>
              <a:pPr/>
              <a:t>11/11/2009</a:t>
            </a:fld>
            <a:endParaRPr lang="en-US"/>
          </a:p>
        </p:txBody>
      </p:sp>
      <p:sp>
        <p:nvSpPr>
          <p:cNvPr id="9" name="Slide Number Placeholder 8"/>
          <p:cNvSpPr>
            <a:spLocks noGrp="1"/>
          </p:cNvSpPr>
          <p:nvPr>
            <p:ph type="sldNum" sz="quarter" idx="15"/>
          </p:nvPr>
        </p:nvSpPr>
        <p:spPr/>
        <p:txBody>
          <a:bodyPr/>
          <a:lstStyle/>
          <a:p>
            <a:fld id="{12C6FA99-F356-4C69-A7F7-2CCCD8DE71D1}"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BD5B458-BCAE-441B-BC30-EDE408F2E39C}" type="datetimeFigureOut">
              <a:rPr lang="en-US" smtClean="0"/>
              <a:pPr/>
              <a:t>11/11/2009</a:t>
            </a:fld>
            <a:endParaRPr lang="en-US"/>
          </a:p>
        </p:txBody>
      </p:sp>
      <p:sp>
        <p:nvSpPr>
          <p:cNvPr id="9" name="Slide Number Placeholder 8"/>
          <p:cNvSpPr>
            <a:spLocks noGrp="1"/>
          </p:cNvSpPr>
          <p:nvPr>
            <p:ph type="sldNum" sz="quarter" idx="11"/>
          </p:nvPr>
        </p:nvSpPr>
        <p:spPr/>
        <p:txBody>
          <a:bodyPr/>
          <a:lstStyle/>
          <a:p>
            <a:fld id="{12C6FA99-F356-4C69-A7F7-2CCCD8DE71D1}"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BD5B458-BCAE-441B-BC30-EDE408F2E39C}" type="datetimeFigureOut">
              <a:rPr lang="en-US" smtClean="0"/>
              <a:pPr/>
              <a:t>11/11/2009</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12C6FA99-F356-4C69-A7F7-2CCCD8DE71D1}"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time.com/time/business/article/0,8599,1930829,00.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at3MNu8BRwQ" TargetMode="External"/><Relationship Id="rId2" Type="http://schemas.openxmlformats.org/officeDocument/2006/relationships/hyperlink" Target="http://www.youtube.com/watch?v=oPfY0q-rEdY"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youtube.com/watch?v=dciSc2rPSjE&amp;feature=relate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upload.wikimedia.org/wikipedia/commons/5/56/Birthday_paradox.png" TargetMode="External"/><Relationship Id="rId1" Type="http://schemas.openxmlformats.org/officeDocument/2006/relationships/slideLayout" Target="../slideLayouts/slideLayout2.xml"/><Relationship Id="rId4" Type="http://schemas.openxmlformats.org/officeDocument/2006/relationships/hyperlink" Target="http://en.wikipedia.org/wiki/Birthday_proble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Birthday_proble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upload.wikimedia.org/wikipedia/commons/9/9f/Birthday_paradox.svg" TargetMode="External"/><Relationship Id="rId1" Type="http://schemas.openxmlformats.org/officeDocument/2006/relationships/slideLayout" Target="../slideLayouts/slideLayout2.xml"/><Relationship Id="rId4" Type="http://schemas.openxmlformats.org/officeDocument/2006/relationships/hyperlink" Target="http://en.wikipedia.org/wiki/Birthday_proble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pload.wikimedia.org/wikipedia/en/e/ec/John_Allen_Paulos.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washingtonpost.com/wp-dyn/content/blog/2006/02/15/BL2006021501989.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nypost.com/p/news/regional/gumball_stumper_solved_at_nyu_T8DrvACj9zZh4pxgw28pg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2400" dirty="0" smtClean="0"/>
              <a:t>Barbara </a:t>
            </a:r>
            <a:r>
              <a:rPr lang="en-US" sz="2400" dirty="0" err="1" smtClean="0"/>
              <a:t>Luckett</a:t>
            </a:r>
            <a:endParaRPr lang="en-US" sz="2400" dirty="0" smtClean="0"/>
          </a:p>
          <a:p>
            <a:r>
              <a:rPr lang="en-US" sz="2400" dirty="0" smtClean="0"/>
              <a:t>November 10</a:t>
            </a:r>
            <a:r>
              <a:rPr lang="en-US" sz="2400" baseline="30000" dirty="0" smtClean="0"/>
              <a:t>th</a:t>
            </a:r>
            <a:r>
              <a:rPr lang="en-US" sz="2400" dirty="0" smtClean="0"/>
              <a:t> 2009</a:t>
            </a:r>
            <a:endParaRPr lang="en-US" sz="2400" dirty="0"/>
          </a:p>
        </p:txBody>
      </p:sp>
      <p:sp>
        <p:nvSpPr>
          <p:cNvPr id="2" name="Title 1"/>
          <p:cNvSpPr>
            <a:spLocks noGrp="1"/>
          </p:cNvSpPr>
          <p:nvPr>
            <p:ph type="ctrTitle"/>
          </p:nvPr>
        </p:nvSpPr>
        <p:spPr/>
        <p:txBody>
          <a:bodyPr/>
          <a:lstStyle/>
          <a:p>
            <a:r>
              <a:rPr lang="en-US" b="1" cap="all" dirty="0" smtClean="0"/>
              <a:t>“Innumeracy</a:t>
            </a:r>
            <a:r>
              <a:rPr lang="en-US" b="1" dirty="0" smtClean="0"/>
              <a:t>: Mathematical Illiteracy and its Consequences”</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534400" cy="4572000"/>
          </a:xfrm>
        </p:spPr>
        <p:txBody>
          <a:bodyPr>
            <a:normAutofit lnSpcReduction="10000"/>
          </a:bodyPr>
          <a:lstStyle/>
          <a:p>
            <a:r>
              <a:rPr lang="en-US" dirty="0" smtClean="0"/>
              <a:t>What is the volume of all the human blood in the world?</a:t>
            </a:r>
          </a:p>
          <a:p>
            <a:r>
              <a:rPr lang="en-US" dirty="0" smtClean="0"/>
              <a:t>The average adult male has ≈ 6 quarts of blood</a:t>
            </a:r>
          </a:p>
          <a:p>
            <a:pPr lvl="1"/>
            <a:r>
              <a:rPr lang="en-US" dirty="0" smtClean="0"/>
              <a:t>Women have slightly less, children have considerably less</a:t>
            </a:r>
          </a:p>
          <a:p>
            <a:r>
              <a:rPr lang="en-US" dirty="0" smtClean="0"/>
              <a:t>If each of the 5 billion people in the world (number from Innumeracy book ≈ 1988) has 1 gallon of blood</a:t>
            </a:r>
          </a:p>
          <a:p>
            <a:pPr lvl="1"/>
            <a:r>
              <a:rPr lang="en-US" dirty="0" smtClean="0"/>
              <a:t> That’s 5 billion (5 x 10</a:t>
            </a:r>
            <a:r>
              <a:rPr lang="en-US" baseline="30000" dirty="0" smtClean="0"/>
              <a:t>9</a:t>
            </a:r>
            <a:r>
              <a:rPr lang="en-US" dirty="0" smtClean="0"/>
              <a:t>) gallons of blood</a:t>
            </a:r>
          </a:p>
          <a:p>
            <a:r>
              <a:rPr lang="en-US" dirty="0" smtClean="0"/>
              <a:t>There are about 7.5 gallons /cubic foot</a:t>
            </a:r>
          </a:p>
          <a:p>
            <a:pPr lvl="1"/>
            <a:r>
              <a:rPr lang="en-US" dirty="0" smtClean="0"/>
              <a:t>Approximately 5 x 10</a:t>
            </a:r>
            <a:r>
              <a:rPr lang="en-US" baseline="30000" dirty="0" smtClean="0"/>
              <a:t>9 </a:t>
            </a:r>
            <a:r>
              <a:rPr lang="en-US" dirty="0" smtClean="0"/>
              <a:t>/ 7.5 = 6.7 x 10</a:t>
            </a:r>
            <a:r>
              <a:rPr lang="en-US" baseline="30000" dirty="0" smtClean="0"/>
              <a:t>8</a:t>
            </a:r>
            <a:r>
              <a:rPr lang="en-US" dirty="0" smtClean="0"/>
              <a:t> cubic feet of blood</a:t>
            </a:r>
          </a:p>
          <a:p>
            <a:pPr lvl="1"/>
            <a:r>
              <a:rPr lang="en-US" dirty="0" smtClean="0"/>
              <a:t>Take the cube root of 6.7 x 10</a:t>
            </a:r>
            <a:r>
              <a:rPr lang="en-US" baseline="30000" dirty="0" smtClean="0"/>
              <a:t>8</a:t>
            </a:r>
            <a:r>
              <a:rPr lang="en-US" dirty="0" smtClean="0"/>
              <a:t> , which gives us 870 feet</a:t>
            </a:r>
          </a:p>
          <a:p>
            <a:r>
              <a:rPr lang="en-US" dirty="0" smtClean="0"/>
              <a:t>So, all of the human blood in the world would fit into a cube 870 feet on each side</a:t>
            </a:r>
            <a:endParaRPr lang="en-US" dirty="0"/>
          </a:p>
        </p:txBody>
      </p:sp>
      <p:sp>
        <p:nvSpPr>
          <p:cNvPr id="3" name="Title 2"/>
          <p:cNvSpPr>
            <a:spLocks noGrp="1"/>
          </p:cNvSpPr>
          <p:nvPr>
            <p:ph type="title"/>
          </p:nvPr>
        </p:nvSpPr>
        <p:spPr/>
        <p:txBody>
          <a:bodyPr>
            <a:normAutofit/>
          </a:bodyPr>
          <a:lstStyle/>
          <a:p>
            <a:r>
              <a:rPr lang="en-US" dirty="0" smtClean="0"/>
              <a:t>Larger Scale Estimation Problem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800600"/>
          </a:xfrm>
        </p:spPr>
        <p:txBody>
          <a:bodyPr/>
          <a:lstStyle/>
          <a:p>
            <a:r>
              <a:rPr lang="en-US" dirty="0" smtClean="0"/>
              <a:t>Consider Central Park:</a:t>
            </a:r>
          </a:p>
          <a:p>
            <a:pPr lvl="1"/>
            <a:r>
              <a:rPr lang="en-US" dirty="0" smtClean="0"/>
              <a:t>Area of about 1.3 square miles</a:t>
            </a:r>
          </a:p>
          <a:p>
            <a:pPr lvl="1"/>
            <a:r>
              <a:rPr lang="en-US" dirty="0" smtClean="0"/>
              <a:t>If walls were built around the entire park and all of the world’s human blood was poured in, it would fill to a depth of…</a:t>
            </a:r>
          </a:p>
          <a:p>
            <a:pPr lvl="1"/>
            <a:r>
              <a:rPr lang="en-US" dirty="0" smtClean="0"/>
              <a:t>Just under 2o feet!</a:t>
            </a:r>
          </a:p>
          <a:p>
            <a:r>
              <a:rPr lang="en-US" dirty="0" smtClean="0"/>
              <a:t>Consider the Dead Sea:</a:t>
            </a:r>
          </a:p>
          <a:p>
            <a:pPr lvl="1"/>
            <a:r>
              <a:rPr lang="en-US" dirty="0" smtClean="0"/>
              <a:t>Area of 390 square miles</a:t>
            </a:r>
          </a:p>
          <a:p>
            <a:pPr lvl="1"/>
            <a:r>
              <a:rPr lang="en-US" dirty="0" smtClean="0"/>
              <a:t>If all the world’s human blood was poured in, it would add to the depth by….</a:t>
            </a:r>
          </a:p>
          <a:p>
            <a:pPr lvl="1"/>
            <a:r>
              <a:rPr lang="en-US" dirty="0" smtClean="0"/>
              <a:t>Only ¾ of an inch! </a:t>
            </a:r>
          </a:p>
          <a:p>
            <a:pPr lvl="1"/>
            <a:endParaRPr lang="en-US" dirty="0" smtClean="0"/>
          </a:p>
          <a:p>
            <a:pPr lvl="1"/>
            <a:endParaRPr lang="en-US" dirty="0" smtClean="0"/>
          </a:p>
        </p:txBody>
      </p:sp>
      <p:sp>
        <p:nvSpPr>
          <p:cNvPr id="4" name="Title 2"/>
          <p:cNvSpPr>
            <a:spLocks noGrp="1"/>
          </p:cNvSpPr>
          <p:nvPr>
            <p:ph type="title"/>
          </p:nvPr>
        </p:nvSpPr>
        <p:spPr>
          <a:xfrm>
            <a:off x="457200" y="152400"/>
            <a:ext cx="8229600" cy="1219200"/>
          </a:xfrm>
        </p:spPr>
        <p:txBody>
          <a:bodyPr>
            <a:normAutofit/>
          </a:bodyPr>
          <a:lstStyle/>
          <a:p>
            <a:r>
              <a:rPr lang="en-US" dirty="0" smtClean="0"/>
              <a:t>Larger Scale Estimation Problem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fontScale="92500" lnSpcReduction="20000"/>
          </a:bodyPr>
          <a:lstStyle/>
          <a:p>
            <a:r>
              <a:rPr lang="en-US" i="1" dirty="0" smtClean="0"/>
              <a:t>Federal Deficit Hits $1.42 Trillion High </a:t>
            </a:r>
            <a:r>
              <a:rPr lang="en-US" dirty="0" smtClean="0"/>
              <a:t>by Martin </a:t>
            </a:r>
            <a:r>
              <a:rPr lang="en-US" dirty="0" err="1" smtClean="0"/>
              <a:t>Crutsinger</a:t>
            </a:r>
            <a:r>
              <a:rPr lang="en-US" dirty="0" smtClean="0"/>
              <a:t> (AP) Friday, Oct. 16, 2009 </a:t>
            </a:r>
            <a:r>
              <a:rPr lang="en-US" dirty="0" smtClean="0">
                <a:hlinkClick r:id="rId2"/>
              </a:rPr>
              <a:t>http://www.time.com/time/business/article/0,8599,1930829,00.html</a:t>
            </a:r>
            <a:endParaRPr lang="en-US" dirty="0" smtClean="0"/>
          </a:p>
          <a:p>
            <a:r>
              <a:rPr lang="en-US" dirty="0" smtClean="0"/>
              <a:t>“The federal budget deficit has surged to an all-time high of </a:t>
            </a:r>
            <a:r>
              <a:rPr lang="en-US" b="1" dirty="0" smtClean="0"/>
              <a:t>$1.42 trillion</a:t>
            </a:r>
            <a:r>
              <a:rPr lang="en-US" dirty="0" smtClean="0"/>
              <a:t>…”</a:t>
            </a:r>
          </a:p>
          <a:p>
            <a:r>
              <a:rPr lang="en-US" dirty="0" smtClean="0"/>
              <a:t>“The Obama administration projects deficits will total </a:t>
            </a:r>
            <a:r>
              <a:rPr lang="en-US" b="1" dirty="0" smtClean="0"/>
              <a:t>$9.1 trillion </a:t>
            </a:r>
            <a:r>
              <a:rPr lang="en-US" dirty="0" smtClean="0"/>
              <a:t>over the next decade unless corrective action is taken.”</a:t>
            </a:r>
          </a:p>
          <a:p>
            <a:r>
              <a:rPr lang="en-US" dirty="0" smtClean="0"/>
              <a:t>“Government spending last year jumped to </a:t>
            </a:r>
            <a:r>
              <a:rPr lang="en-US" b="1" dirty="0" smtClean="0"/>
              <a:t>$3.52 trillion</a:t>
            </a:r>
            <a:r>
              <a:rPr lang="en-US" dirty="0" smtClean="0"/>
              <a:t>, up 18.2 percent over 2008. The </a:t>
            </a:r>
            <a:r>
              <a:rPr lang="en-US" b="1" dirty="0" smtClean="0"/>
              <a:t>$700 billion </a:t>
            </a:r>
            <a:r>
              <a:rPr lang="en-US" dirty="0" smtClean="0"/>
              <a:t>financial bailout fund and increased spending and tax relief from the </a:t>
            </a:r>
            <a:r>
              <a:rPr lang="en-US" b="1" dirty="0" smtClean="0"/>
              <a:t>$787 billion </a:t>
            </a:r>
            <a:r>
              <a:rPr lang="en-US" dirty="0" smtClean="0"/>
              <a:t>economic stimulus program…”</a:t>
            </a:r>
            <a:br>
              <a:rPr lang="en-US" dirty="0" smtClean="0"/>
            </a:b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“Million,” “Billion,” “Trillion” in the news: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6019800"/>
          </a:xfrm>
        </p:spPr>
        <p:txBody>
          <a:bodyPr>
            <a:normAutofit fontScale="92500"/>
          </a:bodyPr>
          <a:lstStyle/>
          <a:p>
            <a:r>
              <a:rPr lang="en-US" dirty="0" smtClean="0"/>
              <a:t>“Million,” “billion,” and “trillion” often get grouped together because they are easily recognized and they rhyme</a:t>
            </a:r>
          </a:p>
          <a:p>
            <a:r>
              <a:rPr lang="en-US" dirty="0" smtClean="0"/>
              <a:t>Our numbering system makes it easy to write out large numbers </a:t>
            </a:r>
          </a:p>
          <a:p>
            <a:pPr lvl="1"/>
            <a:r>
              <a:rPr lang="en-US" dirty="0" smtClean="0"/>
              <a:t>1,000,000,000,000 vs. 1,000,000,000 vs. 1,000,000</a:t>
            </a:r>
          </a:p>
          <a:p>
            <a:r>
              <a:rPr lang="en-US" dirty="0" smtClean="0"/>
              <a:t>But those extra zeros make a HUGE difference</a:t>
            </a:r>
          </a:p>
          <a:p>
            <a:pPr lvl="1"/>
            <a:r>
              <a:rPr lang="en-US" dirty="0" smtClean="0"/>
              <a:t>1 million seconds = _______ days</a:t>
            </a:r>
          </a:p>
          <a:p>
            <a:pPr lvl="1"/>
            <a:r>
              <a:rPr lang="en-US" dirty="0" smtClean="0"/>
              <a:t>1 billion seconds  = _______ years</a:t>
            </a:r>
          </a:p>
          <a:p>
            <a:pPr lvl="1"/>
            <a:r>
              <a:rPr lang="en-US" dirty="0" smtClean="0"/>
              <a:t>1 trillion seconds =  _______ years</a:t>
            </a:r>
          </a:p>
          <a:p>
            <a:r>
              <a:rPr lang="en-US" sz="2800" dirty="0" smtClean="0"/>
              <a:t>“I like to say that I have a pretty good idea what I'll be doing a million seconds from now, no idea what I'll be doing a billion seconds from now, and an excellent idea of what I'll be doing a trillion seconds from now.” – </a:t>
            </a:r>
            <a:r>
              <a:rPr lang="en-US" dirty="0" smtClean="0"/>
              <a:t>David Schwartz, author of children's book </a:t>
            </a:r>
            <a:r>
              <a:rPr lang="en-US" i="1" dirty="0" smtClean="0"/>
              <a:t>How Much Is a Million? </a:t>
            </a:r>
            <a:endParaRPr lang="en-US" dirty="0" smtClean="0"/>
          </a:p>
        </p:txBody>
      </p:sp>
      <p:sp>
        <p:nvSpPr>
          <p:cNvPr id="4" name="TextBox 3"/>
          <p:cNvSpPr txBox="1"/>
          <p:nvPr/>
        </p:nvSpPr>
        <p:spPr>
          <a:xfrm>
            <a:off x="3581400" y="2743200"/>
            <a:ext cx="1066800" cy="507831"/>
          </a:xfrm>
          <a:prstGeom prst="rect">
            <a:avLst/>
          </a:prstGeom>
          <a:noFill/>
        </p:spPr>
        <p:txBody>
          <a:bodyPr wrap="square" rtlCol="0">
            <a:spAutoFit/>
          </a:bodyPr>
          <a:lstStyle/>
          <a:p>
            <a:pPr algn="ctr"/>
            <a:r>
              <a:rPr lang="en-US" sz="2700" dirty="0" smtClean="0"/>
              <a:t>11.5</a:t>
            </a:r>
          </a:p>
        </p:txBody>
      </p:sp>
      <p:sp>
        <p:nvSpPr>
          <p:cNvPr id="6" name="Rectangle 5"/>
          <p:cNvSpPr/>
          <p:nvPr/>
        </p:nvSpPr>
        <p:spPr>
          <a:xfrm>
            <a:off x="3657600" y="3073569"/>
            <a:ext cx="838200" cy="507831"/>
          </a:xfrm>
          <a:prstGeom prst="rect">
            <a:avLst/>
          </a:prstGeom>
        </p:spPr>
        <p:txBody>
          <a:bodyPr wrap="square">
            <a:spAutoFit/>
          </a:bodyPr>
          <a:lstStyle/>
          <a:p>
            <a:pPr algn="ctr"/>
            <a:r>
              <a:rPr lang="en-US" sz="2700" dirty="0" smtClean="0"/>
              <a:t>32</a:t>
            </a:r>
            <a:endParaRPr lang="en-US" sz="2700" dirty="0"/>
          </a:p>
        </p:txBody>
      </p:sp>
      <p:sp>
        <p:nvSpPr>
          <p:cNvPr id="7" name="Rectangle 6"/>
          <p:cNvSpPr/>
          <p:nvPr/>
        </p:nvSpPr>
        <p:spPr>
          <a:xfrm>
            <a:off x="3429000" y="3429000"/>
            <a:ext cx="1295400" cy="507831"/>
          </a:xfrm>
          <a:prstGeom prst="rect">
            <a:avLst/>
          </a:prstGeom>
        </p:spPr>
        <p:txBody>
          <a:bodyPr wrap="square">
            <a:spAutoFit/>
          </a:bodyPr>
          <a:lstStyle/>
          <a:p>
            <a:pPr algn="ctr"/>
            <a:r>
              <a:rPr lang="en-US" sz="2700" dirty="0" smtClean="0"/>
              <a:t>32,000</a:t>
            </a:r>
            <a:endParaRPr lang="en-US" sz="2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295400"/>
          </a:xfrm>
        </p:spPr>
        <p:txBody>
          <a:bodyPr/>
          <a:lstStyle/>
          <a:p>
            <a:r>
              <a:rPr lang="en-US" dirty="0" smtClean="0">
                <a:hlinkClick r:id="rId2"/>
              </a:rPr>
              <a:t>http://www.youtube.com/watch?v=oPfY0q-rEdY</a:t>
            </a:r>
          </a:p>
          <a:p>
            <a:r>
              <a:rPr lang="en-US" dirty="0" smtClean="0">
                <a:hlinkClick r:id="rId3"/>
              </a:rPr>
              <a:t>http://www.youtube.com/watch?v=at3MNu8BRwQ</a:t>
            </a:r>
            <a:endParaRPr lang="en-US" dirty="0" smtClean="0"/>
          </a:p>
        </p:txBody>
      </p:sp>
      <p:sp>
        <p:nvSpPr>
          <p:cNvPr id="3" name="Title 2"/>
          <p:cNvSpPr>
            <a:spLocks noGrp="1"/>
          </p:cNvSpPr>
          <p:nvPr>
            <p:ph type="title"/>
          </p:nvPr>
        </p:nvSpPr>
        <p:spPr/>
        <p:txBody>
          <a:bodyPr/>
          <a:lstStyle/>
          <a:p>
            <a:r>
              <a:rPr lang="en-US" dirty="0" smtClean="0"/>
              <a:t>So, How Much is $1 Trillion?</a:t>
            </a:r>
            <a:endParaRPr lang="en-US" dirty="0"/>
          </a:p>
        </p:txBody>
      </p:sp>
      <p:pic>
        <p:nvPicPr>
          <p:cNvPr id="23554" name="Picture 2" descr="http://forums.timesdaily.com/eve/forums/a/ga/ul/1821015848/inlineimg/Y/100_dollar_bill.jpg"/>
          <p:cNvPicPr>
            <a:picLocks noChangeAspect="1" noChangeArrowheads="1"/>
          </p:cNvPicPr>
          <p:nvPr/>
        </p:nvPicPr>
        <p:blipFill>
          <a:blip r:embed="rId4" cstate="print"/>
          <a:srcRect/>
          <a:stretch>
            <a:fillRect/>
          </a:stretch>
        </p:blipFill>
        <p:spPr bwMode="auto">
          <a:xfrm>
            <a:off x="1752600" y="3352800"/>
            <a:ext cx="5410200" cy="2334115"/>
          </a:xfrm>
          <a:prstGeom prst="rect">
            <a:avLst/>
          </a:prstGeom>
          <a:noFill/>
        </p:spPr>
      </p:pic>
      <p:sp>
        <p:nvSpPr>
          <p:cNvPr id="5" name="TextBox 4"/>
          <p:cNvSpPr txBox="1"/>
          <p:nvPr/>
        </p:nvSpPr>
        <p:spPr>
          <a:xfrm>
            <a:off x="7239000" y="3040559"/>
            <a:ext cx="609600" cy="769441"/>
          </a:xfrm>
          <a:prstGeom prst="rect">
            <a:avLst/>
          </a:prstGeom>
          <a:noFill/>
        </p:spPr>
        <p:txBody>
          <a:bodyPr wrap="square" rtlCol="0">
            <a:spAutoFit/>
          </a:bodyPr>
          <a:lstStyle/>
          <a:p>
            <a:r>
              <a:rPr lang="en-US" sz="4400" dirty="0" smtClean="0"/>
              <a:t>6</a:t>
            </a:r>
            <a:endParaRPr lang="en-US" sz="4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86200" y="1828800"/>
            <a:ext cx="5029200" cy="4648200"/>
          </a:xfrm>
        </p:spPr>
        <p:txBody>
          <a:bodyPr>
            <a:normAutofit fontScale="92500" lnSpcReduction="10000"/>
          </a:bodyPr>
          <a:lstStyle/>
          <a:p>
            <a:r>
              <a:rPr lang="en-US" dirty="0" smtClean="0"/>
              <a:t>Assuming we have an unbiased wheel, do you bet on red or black for the next spin?</a:t>
            </a:r>
          </a:p>
          <a:p>
            <a:pPr lvl="1"/>
            <a:r>
              <a:rPr lang="en-US" dirty="0" smtClean="0"/>
              <a:t>Use  past results as a guide for the future and bet on red?</a:t>
            </a:r>
          </a:p>
          <a:p>
            <a:pPr lvl="1"/>
            <a:r>
              <a:rPr lang="en-US" dirty="0" smtClean="0"/>
              <a:t>Or bet on black because it’s due?</a:t>
            </a:r>
          </a:p>
          <a:p>
            <a:r>
              <a:rPr lang="en-US" dirty="0" smtClean="0"/>
              <a:t>Less likely to get 11 reds in row than to get 1 black and 10 reds (in any order)</a:t>
            </a:r>
          </a:p>
          <a:p>
            <a:r>
              <a:rPr lang="en-US" dirty="0" smtClean="0"/>
              <a:t>But we are equally likely (</a:t>
            </a:r>
            <a:r>
              <a:rPr lang="en-US" i="1" dirty="0" smtClean="0"/>
              <a:t>or equally unlikely</a:t>
            </a:r>
            <a:r>
              <a:rPr lang="en-US" dirty="0" smtClean="0"/>
              <a:t>) to get either RRRRRRRRRRR or  RRRRRRRRRRB</a:t>
            </a:r>
          </a:p>
          <a:p>
            <a:pPr>
              <a:buNone/>
            </a:pPr>
            <a:endParaRPr lang="en-US" dirty="0"/>
          </a:p>
        </p:txBody>
      </p:sp>
      <p:sp>
        <p:nvSpPr>
          <p:cNvPr id="3" name="Title 2"/>
          <p:cNvSpPr>
            <a:spLocks noGrp="1"/>
          </p:cNvSpPr>
          <p:nvPr>
            <p:ph type="title"/>
          </p:nvPr>
        </p:nvSpPr>
        <p:spPr/>
        <p:txBody>
          <a:bodyPr/>
          <a:lstStyle/>
          <a:p>
            <a:r>
              <a:rPr lang="en-US" dirty="0" smtClean="0"/>
              <a:t>Roulette: Gamblers’ Fallacy</a:t>
            </a:r>
            <a:endParaRPr lang="en-US" dirty="0"/>
          </a:p>
        </p:txBody>
      </p:sp>
      <p:pic>
        <p:nvPicPr>
          <p:cNvPr id="1028" name="Picture 4" descr="http://www.nscblog.com/wp-content/uploads/2008/08/roulette-wheel_hr.jpg"/>
          <p:cNvPicPr>
            <a:picLocks noChangeAspect="1" noChangeArrowheads="1"/>
          </p:cNvPicPr>
          <p:nvPr/>
        </p:nvPicPr>
        <p:blipFill>
          <a:blip r:embed="rId2" cstate="print"/>
          <a:srcRect/>
          <a:stretch>
            <a:fillRect/>
          </a:stretch>
        </p:blipFill>
        <p:spPr bwMode="auto">
          <a:xfrm>
            <a:off x="609600" y="1981200"/>
            <a:ext cx="3200400" cy="4057650"/>
          </a:xfrm>
          <a:prstGeom prst="rect">
            <a:avLst/>
          </a:prstGeom>
          <a:noFill/>
        </p:spPr>
      </p:pic>
      <p:sp>
        <p:nvSpPr>
          <p:cNvPr id="7" name="Content Placeholder 1"/>
          <p:cNvSpPr txBox="1">
            <a:spLocks/>
          </p:cNvSpPr>
          <p:nvPr/>
        </p:nvSpPr>
        <p:spPr>
          <a:xfrm>
            <a:off x="457200" y="1447800"/>
            <a:ext cx="8382000" cy="6096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2"/>
              </a:buClr>
              <a:buSzPct val="8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If the wheel has come up red on the last 10 spins:</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953000"/>
          </a:xfrm>
        </p:spPr>
        <p:txBody>
          <a:bodyPr>
            <a:normAutofit fontScale="92500" lnSpcReduction="10000"/>
          </a:bodyPr>
          <a:lstStyle/>
          <a:p>
            <a:r>
              <a:rPr lang="en-US" dirty="0" smtClean="0"/>
              <a:t>“Let’s Make A Deal” was a popular game show in the 60’s and 70’s hosted by Monty Hall</a:t>
            </a:r>
          </a:p>
          <a:p>
            <a:r>
              <a:rPr lang="en-US" dirty="0" smtClean="0"/>
              <a:t>Basic premise is that a game show contestant is presented with three doors – one of which has a new car behind it; the other two have booby prizes (goats) behind them</a:t>
            </a:r>
          </a:p>
          <a:p>
            <a:r>
              <a:rPr lang="en-US" dirty="0" smtClean="0"/>
              <a:t>The contestant picks one of the three doors, Monty Hall then opens one of the remaining two doors (being careful not to reveal the car), and then offers the contestant the chance to switch doors</a:t>
            </a:r>
          </a:p>
          <a:p>
            <a:pPr lvl="1"/>
            <a:r>
              <a:rPr lang="en-US" dirty="0" smtClean="0"/>
              <a:t>Critical assumptions are that the car is randomly placed behind a door (each door has an equal chance of having the car behind it) and the host will always offer you the chance to switch</a:t>
            </a:r>
          </a:p>
          <a:p>
            <a:r>
              <a:rPr lang="en-US" dirty="0" smtClean="0"/>
              <a:t>Should the contestant switch?</a:t>
            </a:r>
          </a:p>
          <a:p>
            <a:endParaRPr lang="en-US" dirty="0"/>
          </a:p>
        </p:txBody>
      </p:sp>
      <p:sp>
        <p:nvSpPr>
          <p:cNvPr id="3" name="Title 2"/>
          <p:cNvSpPr>
            <a:spLocks noGrp="1"/>
          </p:cNvSpPr>
          <p:nvPr>
            <p:ph type="title"/>
          </p:nvPr>
        </p:nvSpPr>
        <p:spPr/>
        <p:txBody>
          <a:bodyPr/>
          <a:lstStyle/>
          <a:p>
            <a:r>
              <a:rPr lang="en-US" dirty="0" smtClean="0"/>
              <a:t>Monty Hall Problem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1143000"/>
          </a:xfrm>
        </p:spPr>
        <p:txBody>
          <a:bodyPr/>
          <a:lstStyle/>
          <a:p>
            <a:r>
              <a:rPr lang="en-US" dirty="0" smtClean="0">
                <a:hlinkClick r:id="rId2"/>
              </a:rPr>
              <a:t>http://www.youtube.com/watch?v=dciSc2rPSjE&amp;feature=related</a:t>
            </a:r>
            <a:r>
              <a:rPr lang="en-US" dirty="0" smtClean="0"/>
              <a:t> </a:t>
            </a:r>
            <a:endParaRPr lang="en-US" dirty="0"/>
          </a:p>
        </p:txBody>
      </p:sp>
      <p:sp>
        <p:nvSpPr>
          <p:cNvPr id="3" name="Title 2"/>
          <p:cNvSpPr>
            <a:spLocks noGrp="1"/>
          </p:cNvSpPr>
          <p:nvPr>
            <p:ph type="title"/>
          </p:nvPr>
        </p:nvSpPr>
        <p:spPr/>
        <p:txBody>
          <a:bodyPr/>
          <a:lstStyle/>
          <a:p>
            <a:r>
              <a:rPr lang="en-US" dirty="0" smtClean="0"/>
              <a:t>Monty Hall clip from 21</a:t>
            </a:r>
            <a:endParaRPr lang="en-US" dirty="0"/>
          </a:p>
        </p:txBody>
      </p:sp>
      <p:pic>
        <p:nvPicPr>
          <p:cNvPr id="4" name="Picture 2" descr="http://www.nationallampoon.com/files/2009/06/21.jpg"/>
          <p:cNvPicPr>
            <a:picLocks noChangeAspect="1" noChangeArrowheads="1"/>
          </p:cNvPicPr>
          <p:nvPr/>
        </p:nvPicPr>
        <p:blipFill>
          <a:blip r:embed="rId3" cstate="print"/>
          <a:srcRect/>
          <a:stretch>
            <a:fillRect/>
          </a:stretch>
        </p:blipFill>
        <p:spPr bwMode="auto">
          <a:xfrm>
            <a:off x="3200400" y="2286000"/>
            <a:ext cx="2667000" cy="3974007"/>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19800"/>
          </a:xfrm>
        </p:spPr>
        <p:txBody>
          <a:bodyPr/>
          <a:lstStyle/>
          <a:p>
            <a:r>
              <a:rPr lang="en-US" dirty="0" smtClean="0"/>
              <a:t>Many people will reason that it doesn’t matter</a:t>
            </a:r>
          </a:p>
          <a:p>
            <a:pPr lvl="1"/>
            <a:r>
              <a:rPr lang="en-US" dirty="0" smtClean="0"/>
              <a:t>Since there are two possibilities, the probability of winning with either choice is 1/2</a:t>
            </a:r>
          </a:p>
          <a:p>
            <a:r>
              <a:rPr lang="en-US" dirty="0" smtClean="0"/>
              <a:t>However, If the contestant selects Door #1:</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1/3 (1/6 + 1/6) chance of winning the car if you stay as compared to a 2/3 chance of winning if you switch</a:t>
            </a:r>
          </a:p>
          <a:p>
            <a:endParaRPr lang="en-US" dirty="0" smtClean="0"/>
          </a:p>
          <a:p>
            <a:endParaRPr lang="en-US" dirty="0" smtClean="0"/>
          </a:p>
          <a:p>
            <a:endParaRPr lang="en-US" dirty="0"/>
          </a:p>
        </p:txBody>
      </p:sp>
      <p:sp>
        <p:nvSpPr>
          <p:cNvPr id="5" name="TextBox 4"/>
          <p:cNvSpPr txBox="1"/>
          <p:nvPr/>
        </p:nvSpPr>
        <p:spPr>
          <a:xfrm>
            <a:off x="609600" y="2057400"/>
            <a:ext cx="8534400" cy="400110"/>
          </a:xfrm>
          <a:prstGeom prst="rect">
            <a:avLst/>
          </a:prstGeom>
          <a:noFill/>
        </p:spPr>
        <p:txBody>
          <a:bodyPr wrap="square" rtlCol="0">
            <a:spAutoFit/>
          </a:bodyPr>
          <a:lstStyle/>
          <a:p>
            <a:r>
              <a:rPr lang="en-US" sz="2000" u="sng" cap="small" dirty="0" smtClean="0"/>
              <a:t>Car  Location:     Host opens:	    Probability:         Stay:	         Switch:</a:t>
            </a:r>
            <a:endParaRPr lang="en-US" sz="2000" u="sng" cap="small" dirty="0"/>
          </a:p>
        </p:txBody>
      </p:sp>
      <p:sp>
        <p:nvSpPr>
          <p:cNvPr id="6" name="TextBox 5"/>
          <p:cNvSpPr txBox="1"/>
          <p:nvPr/>
        </p:nvSpPr>
        <p:spPr>
          <a:xfrm>
            <a:off x="914400" y="2457510"/>
            <a:ext cx="1295400" cy="2616101"/>
          </a:xfrm>
          <a:prstGeom prst="rect">
            <a:avLst/>
          </a:prstGeom>
          <a:noFill/>
        </p:spPr>
        <p:txBody>
          <a:bodyPr wrap="square" rtlCol="0">
            <a:spAutoFit/>
          </a:bodyPr>
          <a:lstStyle/>
          <a:p>
            <a:endParaRPr lang="en-US" sz="2400" dirty="0" smtClean="0"/>
          </a:p>
          <a:p>
            <a:r>
              <a:rPr lang="en-US" sz="2400" dirty="0" smtClean="0"/>
              <a:t>Door #1</a:t>
            </a:r>
          </a:p>
          <a:p>
            <a:endParaRPr lang="en-US" sz="2400" dirty="0" smtClean="0"/>
          </a:p>
          <a:p>
            <a:r>
              <a:rPr lang="en-US" sz="2400" dirty="0" smtClean="0"/>
              <a:t>Door #2</a:t>
            </a:r>
          </a:p>
          <a:p>
            <a:r>
              <a:rPr lang="en-US" sz="2000" dirty="0" smtClean="0"/>
              <a:t>      </a:t>
            </a:r>
          </a:p>
          <a:p>
            <a:r>
              <a:rPr lang="en-US" sz="2400" dirty="0" smtClean="0"/>
              <a:t>Door #3</a:t>
            </a:r>
            <a:endParaRPr lang="en-US" sz="2000" dirty="0" smtClean="0"/>
          </a:p>
          <a:p>
            <a:endParaRPr lang="en-US" sz="2400" dirty="0"/>
          </a:p>
        </p:txBody>
      </p:sp>
      <p:sp>
        <p:nvSpPr>
          <p:cNvPr id="7" name="TextBox 6"/>
          <p:cNvSpPr txBox="1"/>
          <p:nvPr/>
        </p:nvSpPr>
        <p:spPr>
          <a:xfrm>
            <a:off x="2286000" y="2446854"/>
            <a:ext cx="2057400" cy="2308324"/>
          </a:xfrm>
          <a:prstGeom prst="rect">
            <a:avLst/>
          </a:prstGeom>
          <a:noFill/>
        </p:spPr>
        <p:txBody>
          <a:bodyPr wrap="square" rtlCol="0">
            <a:spAutoFit/>
          </a:bodyPr>
          <a:lstStyle/>
          <a:p>
            <a:pPr algn="ctr"/>
            <a:r>
              <a:rPr lang="en-US" sz="2400" dirty="0" smtClean="0"/>
              <a:t>Door #2 or Door #3</a:t>
            </a:r>
          </a:p>
          <a:p>
            <a:pPr algn="ctr"/>
            <a:endParaRPr lang="en-US" sz="2400" dirty="0" smtClean="0"/>
          </a:p>
          <a:p>
            <a:pPr algn="ctr"/>
            <a:r>
              <a:rPr lang="en-US" sz="2400" dirty="0" smtClean="0"/>
              <a:t>Door #3</a:t>
            </a:r>
          </a:p>
          <a:p>
            <a:pPr algn="ctr"/>
            <a:endParaRPr lang="en-US" sz="2400" dirty="0" smtClean="0"/>
          </a:p>
          <a:p>
            <a:pPr algn="ctr"/>
            <a:r>
              <a:rPr lang="en-US" sz="2400" dirty="0" smtClean="0"/>
              <a:t>Door #2</a:t>
            </a:r>
            <a:endParaRPr lang="en-US" sz="2400" dirty="0"/>
          </a:p>
        </p:txBody>
      </p:sp>
      <p:sp>
        <p:nvSpPr>
          <p:cNvPr id="8" name="TextBox 7"/>
          <p:cNvSpPr txBox="1"/>
          <p:nvPr/>
        </p:nvSpPr>
        <p:spPr>
          <a:xfrm>
            <a:off x="4724400" y="2445842"/>
            <a:ext cx="1143000" cy="2308324"/>
          </a:xfrm>
          <a:prstGeom prst="rect">
            <a:avLst/>
          </a:prstGeom>
          <a:noFill/>
        </p:spPr>
        <p:txBody>
          <a:bodyPr wrap="square" rtlCol="0">
            <a:spAutoFit/>
          </a:bodyPr>
          <a:lstStyle/>
          <a:p>
            <a:pPr algn="ctr"/>
            <a:r>
              <a:rPr lang="en-US" sz="2400" dirty="0" smtClean="0"/>
              <a:t>1/6</a:t>
            </a:r>
          </a:p>
          <a:p>
            <a:pPr algn="ctr"/>
            <a:r>
              <a:rPr lang="en-US" sz="2400" dirty="0" smtClean="0"/>
              <a:t>1/6</a:t>
            </a:r>
          </a:p>
          <a:p>
            <a:pPr algn="ctr"/>
            <a:endParaRPr lang="en-US" sz="2400" dirty="0" smtClean="0"/>
          </a:p>
          <a:p>
            <a:pPr algn="ctr"/>
            <a:r>
              <a:rPr lang="en-US" sz="2400" dirty="0" smtClean="0"/>
              <a:t>1/3</a:t>
            </a:r>
          </a:p>
          <a:p>
            <a:pPr algn="ctr"/>
            <a:endParaRPr lang="en-US" sz="2400" dirty="0" smtClean="0"/>
          </a:p>
          <a:p>
            <a:pPr algn="ctr"/>
            <a:r>
              <a:rPr lang="en-US" sz="2400" dirty="0" smtClean="0"/>
              <a:t>1/3</a:t>
            </a:r>
            <a:endParaRPr lang="en-US" sz="2400" dirty="0"/>
          </a:p>
        </p:txBody>
      </p:sp>
      <p:sp>
        <p:nvSpPr>
          <p:cNvPr id="9" name="TextBox 8"/>
          <p:cNvSpPr txBox="1"/>
          <p:nvPr/>
        </p:nvSpPr>
        <p:spPr>
          <a:xfrm>
            <a:off x="6172200" y="2423518"/>
            <a:ext cx="1143000" cy="2308324"/>
          </a:xfrm>
          <a:prstGeom prst="rect">
            <a:avLst/>
          </a:prstGeom>
          <a:noFill/>
        </p:spPr>
        <p:txBody>
          <a:bodyPr wrap="square" rtlCol="0">
            <a:spAutoFit/>
          </a:bodyPr>
          <a:lstStyle/>
          <a:p>
            <a:pPr algn="ctr"/>
            <a:r>
              <a:rPr lang="en-US" sz="2400" dirty="0" smtClean="0"/>
              <a:t>Car</a:t>
            </a:r>
          </a:p>
          <a:p>
            <a:pPr algn="ctr"/>
            <a:r>
              <a:rPr lang="en-US" sz="2400" dirty="0" smtClean="0"/>
              <a:t>Car</a:t>
            </a:r>
          </a:p>
          <a:p>
            <a:pPr algn="ctr"/>
            <a:endParaRPr lang="en-US" sz="2400" dirty="0" smtClean="0"/>
          </a:p>
          <a:p>
            <a:pPr algn="ctr"/>
            <a:r>
              <a:rPr lang="en-US" sz="2400" dirty="0" smtClean="0"/>
              <a:t>Goat</a:t>
            </a:r>
          </a:p>
          <a:p>
            <a:pPr algn="ctr"/>
            <a:endParaRPr lang="en-US" sz="2400" dirty="0" smtClean="0"/>
          </a:p>
          <a:p>
            <a:pPr algn="ctr"/>
            <a:r>
              <a:rPr lang="en-US" sz="2400" dirty="0" smtClean="0"/>
              <a:t>Goat</a:t>
            </a:r>
          </a:p>
        </p:txBody>
      </p:sp>
      <p:sp>
        <p:nvSpPr>
          <p:cNvPr id="10" name="TextBox 9"/>
          <p:cNvSpPr txBox="1"/>
          <p:nvPr/>
        </p:nvSpPr>
        <p:spPr>
          <a:xfrm>
            <a:off x="7467600" y="2445842"/>
            <a:ext cx="1143000" cy="2308324"/>
          </a:xfrm>
          <a:prstGeom prst="rect">
            <a:avLst/>
          </a:prstGeom>
          <a:noFill/>
        </p:spPr>
        <p:txBody>
          <a:bodyPr wrap="square" rtlCol="0">
            <a:spAutoFit/>
          </a:bodyPr>
          <a:lstStyle/>
          <a:p>
            <a:pPr algn="ctr"/>
            <a:r>
              <a:rPr lang="en-US" sz="2400" dirty="0" smtClean="0"/>
              <a:t>Goat </a:t>
            </a:r>
            <a:r>
              <a:rPr lang="en-US" sz="2400" dirty="0" err="1" smtClean="0"/>
              <a:t>Goat</a:t>
            </a:r>
            <a:endParaRPr lang="en-US" sz="2400" dirty="0" smtClean="0"/>
          </a:p>
          <a:p>
            <a:pPr algn="ctr"/>
            <a:endParaRPr lang="en-US" sz="2400" dirty="0" smtClean="0"/>
          </a:p>
          <a:p>
            <a:pPr algn="ctr"/>
            <a:r>
              <a:rPr lang="en-US" sz="2400" dirty="0" smtClean="0"/>
              <a:t>Car</a:t>
            </a:r>
          </a:p>
          <a:p>
            <a:pPr algn="ctr"/>
            <a:endParaRPr lang="en-US" sz="2400" dirty="0" smtClean="0"/>
          </a:p>
          <a:p>
            <a:pPr algn="ctr"/>
            <a:r>
              <a:rPr lang="en-US" sz="2400" dirty="0" smtClean="0"/>
              <a:t>Car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ath.ucr.edu/~jdp/Monty_Hall/Monty_Hall_a.GIF"/>
          <p:cNvPicPr>
            <a:picLocks noChangeAspect="1" noChangeArrowheads="1"/>
          </p:cNvPicPr>
          <p:nvPr/>
        </p:nvPicPr>
        <p:blipFill>
          <a:blip r:embed="rId3" cstate="print"/>
          <a:srcRect/>
          <a:stretch>
            <a:fillRect/>
          </a:stretch>
        </p:blipFill>
        <p:spPr bwMode="auto">
          <a:xfrm>
            <a:off x="1066800" y="381000"/>
            <a:ext cx="7086600" cy="5714308"/>
          </a:xfrm>
          <a:prstGeom prst="rect">
            <a:avLst/>
          </a:prstGeom>
          <a:noFill/>
        </p:spPr>
      </p:pic>
      <p:sp>
        <p:nvSpPr>
          <p:cNvPr id="5" name="Rectangle 4"/>
          <p:cNvSpPr/>
          <p:nvPr/>
        </p:nvSpPr>
        <p:spPr>
          <a:xfrm>
            <a:off x="1600200" y="6172200"/>
            <a:ext cx="6477000" cy="369332"/>
          </a:xfrm>
          <a:prstGeom prst="rect">
            <a:avLst/>
          </a:prstGeom>
        </p:spPr>
        <p:txBody>
          <a:bodyPr wrap="square">
            <a:spAutoFit/>
          </a:bodyPr>
          <a:lstStyle/>
          <a:p>
            <a:r>
              <a:rPr lang="en-US" dirty="0" smtClean="0"/>
              <a:t>http://math.ucr.edu/~jdp/Monty_Hall/Monty_Hall_a.GIF</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2800" y="1524000"/>
            <a:ext cx="5334000" cy="4572000"/>
          </a:xfrm>
        </p:spPr>
        <p:txBody>
          <a:bodyPr/>
          <a:lstStyle/>
          <a:p>
            <a:r>
              <a:rPr lang="en-US" dirty="0" err="1" smtClean="0"/>
              <a:t>Paulos</a:t>
            </a:r>
            <a:r>
              <a:rPr lang="en-US" dirty="0" smtClean="0"/>
              <a:t>, John Allen. </a:t>
            </a:r>
            <a:r>
              <a:rPr lang="en-US" i="1" dirty="0" smtClean="0"/>
              <a:t>Innumeracy: Mathematical Illiteracy and its Consequences</a:t>
            </a:r>
            <a:r>
              <a:rPr lang="en-US" dirty="0" smtClean="0"/>
              <a:t>. New York: Hill and Wang, 1988. </a:t>
            </a:r>
          </a:p>
          <a:p>
            <a:r>
              <a:rPr lang="en-US" dirty="0" smtClean="0"/>
              <a:t>Required reading for UVA Masters of Systems Engineering course</a:t>
            </a:r>
          </a:p>
          <a:p>
            <a:r>
              <a:rPr lang="en-US" dirty="0" smtClean="0"/>
              <a:t>Takes concept of math phobia to new level of “innumeracy” and examines the implications this can have on society</a:t>
            </a:r>
          </a:p>
          <a:p>
            <a:endParaRPr lang="en-US" dirty="0"/>
          </a:p>
        </p:txBody>
      </p:sp>
      <p:sp>
        <p:nvSpPr>
          <p:cNvPr id="3" name="Title 2"/>
          <p:cNvSpPr>
            <a:spLocks noGrp="1"/>
          </p:cNvSpPr>
          <p:nvPr>
            <p:ph type="title"/>
          </p:nvPr>
        </p:nvSpPr>
        <p:spPr/>
        <p:txBody>
          <a:bodyPr/>
          <a:lstStyle/>
          <a:p>
            <a:r>
              <a:rPr lang="en-US" dirty="0" smtClean="0"/>
              <a:t>Primary Source</a:t>
            </a:r>
            <a:endParaRPr lang="en-US" dirty="0"/>
          </a:p>
        </p:txBody>
      </p:sp>
      <p:pic>
        <p:nvPicPr>
          <p:cNvPr id="15362" name="Picture 2" descr="http://ecx.images-amazon.com/images/I/51F7FVB95ML.jpg"/>
          <p:cNvPicPr>
            <a:picLocks noChangeAspect="1" noChangeArrowheads="1"/>
          </p:cNvPicPr>
          <p:nvPr/>
        </p:nvPicPr>
        <p:blipFill>
          <a:blip r:embed="rId2" cstate="print"/>
          <a:srcRect/>
          <a:stretch>
            <a:fillRect/>
          </a:stretch>
        </p:blipFill>
        <p:spPr bwMode="auto">
          <a:xfrm>
            <a:off x="622874" y="1600201"/>
            <a:ext cx="2748975" cy="4267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One way to make this more intuitive is a slight variation with 100 doors (a car behind one and goats behind the remaining 99)</a:t>
            </a:r>
          </a:p>
          <a:p>
            <a:pPr lvl="1"/>
            <a:r>
              <a:rPr lang="en-US" dirty="0" smtClean="0"/>
              <a:t>Again, you pick one door</a:t>
            </a:r>
          </a:p>
          <a:p>
            <a:pPr lvl="1"/>
            <a:r>
              <a:rPr lang="en-US" dirty="0" smtClean="0"/>
              <a:t>The host opens 98 doors (being careful to not open the door with the car behind it) and gives you the choice to switch</a:t>
            </a:r>
            <a:endParaRPr lang="en-US" dirty="0" smtClean="0">
              <a:sym typeface="Wingdings" pitchFamily="2" charset="2"/>
            </a:endParaRPr>
          </a:p>
          <a:p>
            <a:pPr lvl="1"/>
            <a:r>
              <a:rPr lang="en-US" dirty="0" smtClean="0">
                <a:sym typeface="Wingdings" pitchFamily="2" charset="2"/>
              </a:rPr>
              <a:t>Should you?</a:t>
            </a:r>
            <a:endParaRPr lang="en-US" dirty="0" smtClean="0"/>
          </a:p>
          <a:p>
            <a:r>
              <a:rPr lang="en-US" dirty="0" smtClean="0"/>
              <a:t>The fact that switching is the correct choice should be more obvious in this case, but many people still refuse to switch</a:t>
            </a:r>
          </a:p>
          <a:p>
            <a:pPr lvl="1"/>
            <a:r>
              <a:rPr lang="en-US" dirty="0" smtClean="0"/>
              <a:t>Emotion and fear of regretting switching if original choice was correct</a:t>
            </a:r>
          </a:p>
        </p:txBody>
      </p:sp>
      <p:sp>
        <p:nvSpPr>
          <p:cNvPr id="3" name="Title 2"/>
          <p:cNvSpPr>
            <a:spLocks noGrp="1"/>
          </p:cNvSpPr>
          <p:nvPr>
            <p:ph type="title"/>
          </p:nvPr>
        </p:nvSpPr>
        <p:spPr/>
        <p:txBody>
          <a:bodyPr/>
          <a:lstStyle/>
          <a:p>
            <a:r>
              <a:rPr lang="en-US" dirty="0" smtClean="0"/>
              <a:t>Monty Hall Problem revisited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Looks at the probability that a pair of people in a randomly selected set of people will share a birthday</a:t>
            </a:r>
          </a:p>
          <a:p>
            <a:r>
              <a:rPr lang="en-US" dirty="0" smtClean="0"/>
              <a:t>Probability is greater than 50% when you have a group of at least 23 randomly chosen people</a:t>
            </a:r>
          </a:p>
          <a:p>
            <a:r>
              <a:rPr lang="en-US" dirty="0" smtClean="0"/>
              <a:t>Probability is more than 99% when you have 57 or more people and will hit 100% when you have 366 people by the pigeonhole principle (ignoring leap years) </a:t>
            </a:r>
          </a:p>
          <a:p>
            <a:r>
              <a:rPr lang="en-US" dirty="0" smtClean="0"/>
              <a:t>This is counter-intuitive for a lot of people</a:t>
            </a:r>
          </a:p>
          <a:p>
            <a:pPr lvl="1"/>
            <a:r>
              <a:rPr lang="en-US" dirty="0" smtClean="0"/>
              <a:t>Since there are 365 possible birthdays, many will assume you need 182.5 people  (50% of 365) to be 50% sure of a pair</a:t>
            </a:r>
          </a:p>
          <a:p>
            <a:pPr>
              <a:buNone/>
            </a:pPr>
            <a:endParaRPr lang="en-US" dirty="0" smtClean="0"/>
          </a:p>
        </p:txBody>
      </p:sp>
      <p:sp>
        <p:nvSpPr>
          <p:cNvPr id="3" name="Title 2"/>
          <p:cNvSpPr>
            <a:spLocks noGrp="1"/>
          </p:cNvSpPr>
          <p:nvPr>
            <p:ph type="title"/>
          </p:nvPr>
        </p:nvSpPr>
        <p:spPr/>
        <p:txBody>
          <a:bodyPr/>
          <a:lstStyle/>
          <a:p>
            <a:r>
              <a:rPr lang="en-US" dirty="0" smtClean="0"/>
              <a:t>Birthday Paradox</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Define A as the event where you have a pair of people who share a birthday</a:t>
            </a:r>
          </a:p>
          <a:p>
            <a:r>
              <a:rPr lang="en-US" dirty="0" smtClean="0"/>
              <a:t>Let P(A</a:t>
            </a:r>
            <a:r>
              <a:rPr lang="en-US" baseline="30000" dirty="0" smtClean="0"/>
              <a:t>c</a:t>
            </a:r>
            <a:r>
              <a:rPr lang="en-US" dirty="0" smtClean="0"/>
              <a:t>) = P(1) x P(2) x P(3) x … x P(23)</a:t>
            </a:r>
          </a:p>
          <a:p>
            <a:pPr lvl="1"/>
            <a:r>
              <a:rPr lang="en-US" dirty="0" smtClean="0"/>
              <a:t>Where P(2) = probability that person #2 has a different birthday than person #1 … </a:t>
            </a:r>
          </a:p>
          <a:p>
            <a:r>
              <a:rPr lang="en-US" dirty="0" smtClean="0"/>
              <a:t>P(A</a:t>
            </a:r>
            <a:r>
              <a:rPr lang="en-US" baseline="30000" dirty="0" smtClean="0"/>
              <a:t>c</a:t>
            </a:r>
            <a:r>
              <a:rPr lang="en-US" dirty="0" smtClean="0"/>
              <a:t>) = 365/365 x 364/365 x 363/365 x … x 343/365</a:t>
            </a:r>
          </a:p>
          <a:p>
            <a:r>
              <a:rPr lang="en-US" dirty="0" smtClean="0"/>
              <a:t>P(A</a:t>
            </a:r>
            <a:r>
              <a:rPr lang="en-US" baseline="30000" dirty="0" smtClean="0"/>
              <a:t>c</a:t>
            </a:r>
            <a:r>
              <a:rPr lang="en-US" dirty="0" smtClean="0"/>
              <a:t>) = (1/365)</a:t>
            </a:r>
            <a:r>
              <a:rPr lang="en-US" baseline="30000" dirty="0" smtClean="0"/>
              <a:t>23</a:t>
            </a:r>
            <a:r>
              <a:rPr lang="en-US" dirty="0" smtClean="0"/>
              <a:t> x (365 x 364 x 363 x … x 343)</a:t>
            </a:r>
          </a:p>
          <a:p>
            <a:pPr lvl="1"/>
            <a:r>
              <a:rPr lang="en-US" dirty="0" smtClean="0"/>
              <a:t>365! = 365 x 364 x … x 343 x 342!</a:t>
            </a:r>
          </a:p>
          <a:p>
            <a:pPr lvl="1"/>
            <a:r>
              <a:rPr lang="en-US" dirty="0" smtClean="0"/>
              <a:t>365 x 364 x 363 x … x 343 = 365!/342!</a:t>
            </a:r>
          </a:p>
          <a:p>
            <a:r>
              <a:rPr lang="en-US" dirty="0" smtClean="0"/>
              <a:t>P(A</a:t>
            </a:r>
            <a:r>
              <a:rPr lang="en-US" baseline="30000" dirty="0" smtClean="0"/>
              <a:t>c</a:t>
            </a:r>
            <a:r>
              <a:rPr lang="en-US" dirty="0" smtClean="0"/>
              <a:t>) = (1/365)</a:t>
            </a:r>
            <a:r>
              <a:rPr lang="en-US" baseline="30000" dirty="0" smtClean="0"/>
              <a:t>23</a:t>
            </a:r>
            <a:r>
              <a:rPr lang="en-US" dirty="0" smtClean="0"/>
              <a:t> x (365!/342!) = 0.49270276</a:t>
            </a:r>
          </a:p>
          <a:p>
            <a:r>
              <a:rPr lang="en-US" dirty="0" smtClean="0"/>
              <a:t>P(A) = 1 – P(A</a:t>
            </a:r>
            <a:r>
              <a:rPr lang="en-US" baseline="30000" dirty="0" smtClean="0"/>
              <a:t>c</a:t>
            </a:r>
            <a:r>
              <a:rPr lang="en-US" dirty="0" smtClean="0"/>
              <a:t>) = 1 − 0.49270276 = 0.507297 </a:t>
            </a:r>
          </a:p>
          <a:p>
            <a:endParaRPr lang="en-US" dirty="0" smtClean="0"/>
          </a:p>
        </p:txBody>
      </p:sp>
      <p:sp>
        <p:nvSpPr>
          <p:cNvPr id="3" name="Title 2"/>
          <p:cNvSpPr>
            <a:spLocks noGrp="1"/>
          </p:cNvSpPr>
          <p:nvPr>
            <p:ph type="title"/>
          </p:nvPr>
        </p:nvSpPr>
        <p:spPr/>
        <p:txBody>
          <a:bodyPr>
            <a:normAutofit/>
          </a:bodyPr>
          <a:lstStyle/>
          <a:p>
            <a:r>
              <a:rPr lang="en-US" dirty="0" smtClean="0"/>
              <a:t>Birthday Paradox Probability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Birthday Paradox Probability</a:t>
            </a:r>
            <a:endParaRPr lang="en-US" dirty="0"/>
          </a:p>
        </p:txBody>
      </p:sp>
      <p:pic>
        <p:nvPicPr>
          <p:cNvPr id="16386" name="Picture 2" descr="File:Birthday paradox.png">
            <a:hlinkClick r:id="rId2"/>
          </p:cNvPr>
          <p:cNvPicPr>
            <a:picLocks noChangeAspect="1" noChangeArrowheads="1"/>
          </p:cNvPicPr>
          <p:nvPr/>
        </p:nvPicPr>
        <p:blipFill>
          <a:blip r:embed="rId3" cstate="print"/>
          <a:srcRect/>
          <a:stretch>
            <a:fillRect/>
          </a:stretch>
        </p:blipFill>
        <p:spPr bwMode="auto">
          <a:xfrm>
            <a:off x="990600" y="1600200"/>
            <a:ext cx="7315200" cy="4480561"/>
          </a:xfrm>
          <a:prstGeom prst="rect">
            <a:avLst/>
          </a:prstGeom>
          <a:noFill/>
        </p:spPr>
      </p:pic>
      <p:sp>
        <p:nvSpPr>
          <p:cNvPr id="4" name="Rectangle 3"/>
          <p:cNvSpPr/>
          <p:nvPr/>
        </p:nvSpPr>
        <p:spPr>
          <a:xfrm>
            <a:off x="1981200" y="6096000"/>
            <a:ext cx="5334000" cy="369332"/>
          </a:xfrm>
          <a:prstGeom prst="rect">
            <a:avLst/>
          </a:prstGeom>
        </p:spPr>
        <p:txBody>
          <a:bodyPr wrap="square">
            <a:spAutoFit/>
          </a:bodyPr>
          <a:lstStyle/>
          <a:p>
            <a:r>
              <a:rPr lang="en-US" dirty="0" smtClean="0">
                <a:hlinkClick r:id="rId4"/>
              </a:rPr>
              <a:t>http://en.wikipedia.org/wiki/Birthday_problem</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Looking at the list of Australian Prime Ministers: the 24</a:t>
            </a:r>
            <a:r>
              <a:rPr lang="en-US" baseline="30000" dirty="0" smtClean="0"/>
              <a:t>th</a:t>
            </a:r>
            <a:r>
              <a:rPr lang="en-US" dirty="0" smtClean="0"/>
              <a:t> Prime Minister is the first to share a birthday with another on the list. </a:t>
            </a:r>
          </a:p>
          <a:p>
            <a:r>
              <a:rPr lang="en-US" dirty="0" smtClean="0"/>
              <a:t>James K. Polk (11</a:t>
            </a:r>
            <a:r>
              <a:rPr lang="en-US" baseline="30000" dirty="0" smtClean="0"/>
              <a:t>th</a:t>
            </a:r>
            <a:r>
              <a:rPr lang="en-US" dirty="0" smtClean="0"/>
              <a:t> president) and Warren G. Harding (29</a:t>
            </a:r>
            <a:r>
              <a:rPr lang="en-US" baseline="30000" dirty="0" smtClean="0"/>
              <a:t>th</a:t>
            </a:r>
            <a:r>
              <a:rPr lang="en-US" dirty="0" smtClean="0"/>
              <a:t> president) were both born on November 2</a:t>
            </a:r>
            <a:r>
              <a:rPr lang="en-US" baseline="30000" dirty="0" smtClean="0"/>
              <a:t>nd</a:t>
            </a:r>
            <a:r>
              <a:rPr lang="en-US" dirty="0" smtClean="0"/>
              <a:t> </a:t>
            </a:r>
          </a:p>
          <a:p>
            <a:r>
              <a:rPr lang="en-US" dirty="0" smtClean="0"/>
              <a:t>Of the 73 male actors to win the Academy Award for Best Actor, there are six pairs that share a birthday </a:t>
            </a:r>
          </a:p>
          <a:p>
            <a:r>
              <a:rPr lang="en-US" dirty="0" smtClean="0"/>
              <a:t>Of the 67 actresses to win the Academy Award for Best Actress, there are three pairs of actresses who share a birthday </a:t>
            </a:r>
            <a:r>
              <a:rPr lang="en-US" sz="2200" dirty="0" smtClean="0"/>
              <a:t>(</a:t>
            </a:r>
            <a:r>
              <a:rPr lang="en-US" sz="2200" dirty="0" smtClean="0">
                <a:hlinkClick r:id="rId3"/>
              </a:rPr>
              <a:t>http://en.wikipedia.org/wiki/Birthday_problem</a:t>
            </a:r>
            <a:r>
              <a:rPr lang="en-US" sz="2200" dirty="0" smtClean="0"/>
              <a:t>)</a:t>
            </a:r>
            <a:endParaRPr lang="en-US" dirty="0" smtClean="0"/>
          </a:p>
          <a:p>
            <a:r>
              <a:rPr lang="en-US" dirty="0" smtClean="0"/>
              <a:t>Went through </a:t>
            </a:r>
            <a:r>
              <a:rPr lang="en-US" dirty="0" err="1" smtClean="0"/>
              <a:t>Facebook</a:t>
            </a:r>
            <a:r>
              <a:rPr lang="en-US" dirty="0" smtClean="0"/>
              <a:t> friends randomly – I had my first match on the 39</a:t>
            </a:r>
            <a:r>
              <a:rPr lang="en-US" baseline="30000" dirty="0" smtClean="0"/>
              <a:t>th</a:t>
            </a:r>
            <a:r>
              <a:rPr lang="en-US" dirty="0" smtClean="0"/>
              <a:t> person and my second on the 45</a:t>
            </a:r>
            <a:r>
              <a:rPr lang="en-US" baseline="30000" dirty="0" smtClean="0"/>
              <a:t>th</a:t>
            </a:r>
            <a:r>
              <a:rPr lang="en-US" dirty="0" smtClean="0"/>
              <a:t> person</a:t>
            </a:r>
            <a:endParaRPr lang="en-US" dirty="0"/>
          </a:p>
        </p:txBody>
      </p:sp>
      <p:sp>
        <p:nvSpPr>
          <p:cNvPr id="3" name="Title 2"/>
          <p:cNvSpPr>
            <a:spLocks noGrp="1"/>
          </p:cNvSpPr>
          <p:nvPr>
            <p:ph type="title"/>
          </p:nvPr>
        </p:nvSpPr>
        <p:spPr/>
        <p:txBody>
          <a:bodyPr>
            <a:normAutofit/>
          </a:bodyPr>
          <a:lstStyle/>
          <a:p>
            <a:r>
              <a:rPr lang="en-US" dirty="0" smtClean="0"/>
              <a:t>Case in point…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077200" cy="4572000"/>
          </a:xfrm>
        </p:spPr>
        <p:txBody>
          <a:bodyPr>
            <a:normAutofit/>
          </a:bodyPr>
          <a:lstStyle/>
          <a:p>
            <a:r>
              <a:rPr lang="en-US" dirty="0" smtClean="0"/>
              <a:t>Define B as the event where someone else in the room of n people shares a birthday with you</a:t>
            </a:r>
          </a:p>
          <a:p>
            <a:r>
              <a:rPr lang="en-US" dirty="0" smtClean="0"/>
              <a:t>P(B) = 1 – (364/365)</a:t>
            </a:r>
            <a:r>
              <a:rPr lang="en-US" baseline="30000" dirty="0" smtClean="0"/>
              <a:t>n </a:t>
            </a:r>
          </a:p>
          <a:p>
            <a:pPr lvl="1"/>
            <a:r>
              <a:rPr lang="en-US" dirty="0" smtClean="0"/>
              <a:t>Plugging in n = 23 gives us a probability of 6.1%</a:t>
            </a:r>
          </a:p>
          <a:p>
            <a:pPr lvl="1"/>
            <a:r>
              <a:rPr lang="en-US" dirty="0" smtClean="0"/>
              <a:t>In order to get a greater than 50% chance, we need       n = 253</a:t>
            </a:r>
          </a:p>
          <a:p>
            <a:r>
              <a:rPr lang="en-US" dirty="0" smtClean="0"/>
              <a:t>This difference came up on the Johnny Carson show…</a:t>
            </a:r>
          </a:p>
          <a:p>
            <a:r>
              <a:rPr lang="en-US" dirty="0" smtClean="0"/>
              <a:t>‘Some unlikely event’ is actually fairly likely to occur where it is much less likely that any ‘particular unlikely event’ will </a:t>
            </a:r>
            <a:endParaRPr lang="en-US" dirty="0"/>
          </a:p>
        </p:txBody>
      </p:sp>
      <p:sp>
        <p:nvSpPr>
          <p:cNvPr id="3" name="Title 2"/>
          <p:cNvSpPr>
            <a:spLocks noGrp="1"/>
          </p:cNvSpPr>
          <p:nvPr>
            <p:ph type="title"/>
          </p:nvPr>
        </p:nvSpPr>
        <p:spPr/>
        <p:txBody>
          <a:bodyPr/>
          <a:lstStyle/>
          <a:p>
            <a:r>
              <a:rPr lang="en-US" dirty="0" smtClean="0"/>
              <a:t>Birthday Paradox Comparison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Birthday Paradox Comparison</a:t>
            </a:r>
            <a:endParaRPr lang="en-US" dirty="0"/>
          </a:p>
        </p:txBody>
      </p:sp>
      <p:pic>
        <p:nvPicPr>
          <p:cNvPr id="1026" name="Picture 2" descr="File:Birthday paradox.svg">
            <a:hlinkClick r:id="rId2"/>
          </p:cNvPr>
          <p:cNvPicPr>
            <a:picLocks noChangeAspect="1" noChangeArrowheads="1"/>
          </p:cNvPicPr>
          <p:nvPr/>
        </p:nvPicPr>
        <p:blipFill>
          <a:blip r:embed="rId3" cstate="print"/>
          <a:srcRect/>
          <a:stretch>
            <a:fillRect/>
          </a:stretch>
        </p:blipFill>
        <p:spPr bwMode="auto">
          <a:xfrm>
            <a:off x="914400" y="1591452"/>
            <a:ext cx="7315199" cy="3702129"/>
          </a:xfrm>
          <a:prstGeom prst="rect">
            <a:avLst/>
          </a:prstGeom>
          <a:noFill/>
        </p:spPr>
      </p:pic>
      <p:sp>
        <p:nvSpPr>
          <p:cNvPr id="4" name="Rectangle 3"/>
          <p:cNvSpPr/>
          <p:nvPr/>
        </p:nvSpPr>
        <p:spPr>
          <a:xfrm>
            <a:off x="1981200" y="5334000"/>
            <a:ext cx="5334000" cy="369332"/>
          </a:xfrm>
          <a:prstGeom prst="rect">
            <a:avLst/>
          </a:prstGeom>
        </p:spPr>
        <p:txBody>
          <a:bodyPr wrap="square">
            <a:spAutoFit/>
          </a:bodyPr>
          <a:lstStyle/>
          <a:p>
            <a:r>
              <a:rPr lang="en-US" dirty="0" smtClean="0">
                <a:hlinkClick r:id="rId4"/>
              </a:rPr>
              <a:t>http://en.wikipedia.org/wiki/Birthday_problem</a:t>
            </a:r>
            <a:endParaRPr lang="en-US" dirty="0"/>
          </a:p>
        </p:txBody>
      </p:sp>
      <p:sp>
        <p:nvSpPr>
          <p:cNvPr id="5" name="TextBox 4"/>
          <p:cNvSpPr txBox="1"/>
          <p:nvPr/>
        </p:nvSpPr>
        <p:spPr>
          <a:xfrm>
            <a:off x="2590800" y="2133600"/>
            <a:ext cx="3048000" cy="646331"/>
          </a:xfrm>
          <a:prstGeom prst="rect">
            <a:avLst/>
          </a:prstGeom>
          <a:noFill/>
        </p:spPr>
        <p:txBody>
          <a:bodyPr wrap="square" rtlCol="0">
            <a:spAutoFit/>
          </a:bodyPr>
          <a:lstStyle/>
          <a:p>
            <a:r>
              <a:rPr lang="en-US" dirty="0" smtClean="0">
                <a:solidFill>
                  <a:srgbClr val="00B050"/>
                </a:solidFill>
              </a:rPr>
              <a:t>Original Birthday Paradox:</a:t>
            </a:r>
          </a:p>
          <a:p>
            <a:r>
              <a:rPr lang="en-US" dirty="0" smtClean="0">
                <a:solidFill>
                  <a:srgbClr val="00B050"/>
                </a:solidFill>
              </a:rPr>
              <a:t>p(n) = probability of a match</a:t>
            </a:r>
            <a:endParaRPr lang="en-US" dirty="0">
              <a:solidFill>
                <a:srgbClr val="00B050"/>
              </a:solidFill>
            </a:endParaRPr>
          </a:p>
        </p:txBody>
      </p:sp>
      <p:sp>
        <p:nvSpPr>
          <p:cNvPr id="6" name="TextBox 5"/>
          <p:cNvSpPr txBox="1"/>
          <p:nvPr/>
        </p:nvSpPr>
        <p:spPr>
          <a:xfrm>
            <a:off x="3352800" y="4114800"/>
            <a:ext cx="3962400" cy="646331"/>
          </a:xfrm>
          <a:prstGeom prst="rect">
            <a:avLst/>
          </a:prstGeom>
          <a:noFill/>
        </p:spPr>
        <p:txBody>
          <a:bodyPr wrap="square" rtlCol="0">
            <a:spAutoFit/>
          </a:bodyPr>
          <a:lstStyle/>
          <a:p>
            <a:r>
              <a:rPr lang="en-US" dirty="0" smtClean="0">
                <a:solidFill>
                  <a:srgbClr val="0070C0"/>
                </a:solidFill>
              </a:rPr>
              <a:t>Same Birthday as You Problem:</a:t>
            </a:r>
          </a:p>
          <a:p>
            <a:r>
              <a:rPr lang="en-US" dirty="0" smtClean="0">
                <a:solidFill>
                  <a:srgbClr val="0070C0"/>
                </a:solidFill>
              </a:rPr>
              <a:t>q(n) = probability of a match with you</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fontScale="92500"/>
          </a:bodyPr>
          <a:lstStyle/>
          <a:p>
            <a:r>
              <a:rPr lang="en-US" dirty="0" smtClean="0"/>
              <a:t>Statistics reported out of contexts </a:t>
            </a:r>
          </a:p>
          <a:p>
            <a:pPr lvl="1"/>
            <a:r>
              <a:rPr lang="en-US" dirty="0" smtClean="0"/>
              <a:t>Knowing only that a company lays off 10 employees doesn’t tell you much</a:t>
            </a:r>
          </a:p>
          <a:p>
            <a:pPr lvl="1"/>
            <a:r>
              <a:rPr lang="en-US" dirty="0" smtClean="0"/>
              <a:t>Company of 10,000 or 30?</a:t>
            </a:r>
          </a:p>
          <a:p>
            <a:r>
              <a:rPr lang="en-US" dirty="0" smtClean="0"/>
              <a:t>Covering a situation out of proportion with its occurrence</a:t>
            </a:r>
          </a:p>
          <a:p>
            <a:pPr lvl="1"/>
            <a:r>
              <a:rPr lang="en-US" dirty="0" smtClean="0"/>
              <a:t>Makes incredibly rare events appear common</a:t>
            </a:r>
          </a:p>
          <a:p>
            <a:pPr lvl="1"/>
            <a:r>
              <a:rPr lang="en-US" dirty="0" smtClean="0"/>
              <a:t>Covering  murder as compared to lung cancer deaths</a:t>
            </a:r>
          </a:p>
          <a:p>
            <a:r>
              <a:rPr lang="en-US" dirty="0" smtClean="0"/>
              <a:t> World News is worse than National News which is worse than Local News</a:t>
            </a:r>
          </a:p>
          <a:p>
            <a:pPr lvl="1"/>
            <a:r>
              <a:rPr lang="en-US" dirty="0" smtClean="0"/>
              <a:t>With a large enough sample space, it’s unlikely that unlikely events will not happen</a:t>
            </a:r>
          </a:p>
          <a:p>
            <a:pPr lvl="1"/>
            <a:r>
              <a:rPr lang="en-US" dirty="0" smtClean="0"/>
              <a:t>“Nothing ever happens here!”</a:t>
            </a:r>
          </a:p>
          <a:p>
            <a:pPr>
              <a:buNone/>
            </a:pPr>
            <a:endParaRPr lang="en-US" dirty="0"/>
          </a:p>
        </p:txBody>
      </p:sp>
      <p:sp>
        <p:nvSpPr>
          <p:cNvPr id="3" name="Title 2"/>
          <p:cNvSpPr>
            <a:spLocks noGrp="1"/>
          </p:cNvSpPr>
          <p:nvPr>
            <p:ph type="title"/>
          </p:nvPr>
        </p:nvSpPr>
        <p:spPr/>
        <p:txBody>
          <a:bodyPr/>
          <a:lstStyle/>
          <a:p>
            <a:r>
              <a:rPr lang="en-US" dirty="0" smtClean="0"/>
              <a:t>Media’s Role in Innumeracy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Inability to accurately perform basic calculations </a:t>
            </a:r>
          </a:p>
          <a:p>
            <a:pPr lvl="1"/>
            <a:r>
              <a:rPr lang="en-US" dirty="0" smtClean="0"/>
              <a:t>Estimations, measurements, percentages, etc…</a:t>
            </a:r>
          </a:p>
          <a:p>
            <a:r>
              <a:rPr lang="en-US" dirty="0" smtClean="0"/>
              <a:t>Poor assessment of risk </a:t>
            </a:r>
          </a:p>
          <a:p>
            <a:pPr lvl="1"/>
            <a:r>
              <a:rPr lang="en-US" dirty="0" smtClean="0"/>
              <a:t>Taking unnecessary risks while attempting to select safer alternative</a:t>
            </a:r>
          </a:p>
          <a:p>
            <a:r>
              <a:rPr lang="en-US" dirty="0" smtClean="0"/>
              <a:t>Improperly allocating resources based on perceived need</a:t>
            </a:r>
          </a:p>
          <a:p>
            <a:r>
              <a:rPr lang="en-US" dirty="0" smtClean="0"/>
              <a:t>Fewer job prospects or a lower salary</a:t>
            </a:r>
          </a:p>
          <a:p>
            <a:r>
              <a:rPr lang="en-US" dirty="0" smtClean="0"/>
              <a:t>Financial mismanagement </a:t>
            </a:r>
          </a:p>
          <a:p>
            <a:pPr lvl="1"/>
            <a:r>
              <a:rPr lang="en-US" dirty="0" smtClean="0"/>
              <a:t>Accumulation of debt</a:t>
            </a:r>
          </a:p>
          <a:p>
            <a:pPr lvl="1"/>
            <a:r>
              <a:rPr lang="en-US" dirty="0" smtClean="0"/>
              <a:t>Losing money in a gambling scenario</a:t>
            </a:r>
          </a:p>
          <a:p>
            <a:pPr lvl="1"/>
            <a:r>
              <a:rPr lang="en-US" dirty="0" smtClean="0"/>
              <a:t>Not taking advantage of compound interest</a:t>
            </a:r>
          </a:p>
          <a:p>
            <a:r>
              <a:rPr lang="en-US" dirty="0" smtClean="0"/>
              <a:t>Misinformed decisions</a:t>
            </a:r>
          </a:p>
          <a:p>
            <a:endParaRPr lang="en-US" dirty="0"/>
          </a:p>
        </p:txBody>
      </p:sp>
      <p:sp>
        <p:nvSpPr>
          <p:cNvPr id="3" name="Title 2"/>
          <p:cNvSpPr>
            <a:spLocks noGrp="1"/>
          </p:cNvSpPr>
          <p:nvPr>
            <p:ph type="title"/>
          </p:nvPr>
        </p:nvSpPr>
        <p:spPr/>
        <p:txBody>
          <a:bodyPr/>
          <a:lstStyle/>
          <a:p>
            <a:r>
              <a:rPr lang="en-US" dirty="0" smtClean="0"/>
              <a:t>Consequences of Innumeracy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419600"/>
          </a:xfrm>
        </p:spPr>
        <p:txBody>
          <a:bodyPr>
            <a:normAutofit lnSpcReduction="10000"/>
          </a:bodyPr>
          <a:lstStyle/>
          <a:p>
            <a:r>
              <a:rPr lang="en-US" dirty="0" smtClean="0"/>
              <a:t>Example from </a:t>
            </a:r>
            <a:r>
              <a:rPr lang="en-US" i="1" dirty="0" err="1" smtClean="0"/>
              <a:t>Judgement</a:t>
            </a:r>
            <a:r>
              <a:rPr lang="en-US" i="1" dirty="0" smtClean="0"/>
              <a:t> Under Uncertainty: Heuristics and Biases </a:t>
            </a:r>
            <a:r>
              <a:rPr lang="en-US" dirty="0" smtClean="0"/>
              <a:t>by </a:t>
            </a:r>
            <a:r>
              <a:rPr lang="en-US" dirty="0" err="1" smtClean="0"/>
              <a:t>Tversky</a:t>
            </a:r>
            <a:r>
              <a:rPr lang="en-US" dirty="0" smtClean="0"/>
              <a:t>, </a:t>
            </a:r>
            <a:r>
              <a:rPr lang="en-US" dirty="0" err="1" smtClean="0"/>
              <a:t>Slovic</a:t>
            </a:r>
            <a:r>
              <a:rPr lang="en-US" dirty="0" smtClean="0"/>
              <a:t>, and </a:t>
            </a:r>
            <a:r>
              <a:rPr lang="en-US" dirty="0" err="1" smtClean="0"/>
              <a:t>Kahneman</a:t>
            </a:r>
            <a:endParaRPr lang="en-US" dirty="0" smtClean="0"/>
          </a:p>
          <a:p>
            <a:r>
              <a:rPr lang="en-US" dirty="0" smtClean="0"/>
              <a:t>You are a general of a 600-person army surrounded by enemy forces, and you have two possible escape routes:</a:t>
            </a:r>
          </a:p>
          <a:p>
            <a:pPr marL="514350" indent="-514350">
              <a:buFont typeface="+mj-lt"/>
              <a:buAutoNum type="arabicPeriod"/>
            </a:pPr>
            <a:r>
              <a:rPr lang="en-US" dirty="0" smtClean="0"/>
              <a:t>Will save 200 soldiers</a:t>
            </a:r>
          </a:p>
          <a:p>
            <a:pPr marL="514350" indent="-514350">
              <a:buFont typeface="+mj-lt"/>
              <a:buAutoNum type="arabicPeriod"/>
            </a:pPr>
            <a:r>
              <a:rPr lang="en-US" dirty="0" smtClean="0"/>
              <a:t>Probability of 1/3 that all 600 will make it out alive and 2/3 that none will</a:t>
            </a:r>
          </a:p>
          <a:p>
            <a:r>
              <a:rPr lang="en-US" dirty="0" smtClean="0"/>
              <a:t>3 out of 4 people choose route #1, since 200 people can definitely be saved as compared to the 2/3 chance that route #2 will result in more deaths</a:t>
            </a:r>
          </a:p>
        </p:txBody>
      </p:sp>
      <p:sp>
        <p:nvSpPr>
          <p:cNvPr id="3" name="Title 2"/>
          <p:cNvSpPr>
            <a:spLocks noGrp="1"/>
          </p:cNvSpPr>
          <p:nvPr>
            <p:ph type="title"/>
          </p:nvPr>
        </p:nvSpPr>
        <p:spPr/>
        <p:txBody>
          <a:bodyPr>
            <a:normAutofit fontScale="90000"/>
          </a:bodyPr>
          <a:lstStyle/>
          <a:p>
            <a:r>
              <a:rPr lang="en-US" dirty="0" smtClean="0"/>
              <a:t>Innumeracy in critical decision making…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2800" y="1524000"/>
            <a:ext cx="5334000" cy="4495800"/>
          </a:xfrm>
        </p:spPr>
        <p:txBody>
          <a:bodyPr/>
          <a:lstStyle/>
          <a:p>
            <a:r>
              <a:rPr lang="en-US" dirty="0" smtClean="0"/>
              <a:t>Born July 4</a:t>
            </a:r>
            <a:r>
              <a:rPr lang="en-US" baseline="30000" dirty="0" smtClean="0"/>
              <a:t>th</a:t>
            </a:r>
            <a:r>
              <a:rPr lang="en-US" dirty="0" smtClean="0"/>
              <a:t>, 1945</a:t>
            </a:r>
          </a:p>
          <a:p>
            <a:r>
              <a:rPr lang="en-US" dirty="0" smtClean="0"/>
              <a:t>Received his Ph.D. in Mathematics from the University of Wisconsin – Madison</a:t>
            </a:r>
          </a:p>
          <a:p>
            <a:r>
              <a:rPr lang="en-US" dirty="0" smtClean="0"/>
              <a:t>Professor of Mathematics at Temple University in Philadelphia</a:t>
            </a:r>
          </a:p>
          <a:p>
            <a:r>
              <a:rPr lang="en-US" dirty="0" smtClean="0"/>
              <a:t>Author of multiple books on mathematical literacy</a:t>
            </a:r>
          </a:p>
          <a:p>
            <a:r>
              <a:rPr lang="en-US" dirty="0" smtClean="0"/>
              <a:t>Writes the </a:t>
            </a:r>
            <a:r>
              <a:rPr lang="en-US" i="1" dirty="0" smtClean="0"/>
              <a:t>Who’s Counting</a:t>
            </a:r>
            <a:r>
              <a:rPr lang="en-US" dirty="0" smtClean="0"/>
              <a:t> column for ABCnews.com</a:t>
            </a:r>
            <a:endParaRPr lang="en-US" dirty="0"/>
          </a:p>
        </p:txBody>
      </p:sp>
      <p:sp>
        <p:nvSpPr>
          <p:cNvPr id="3" name="Title 2"/>
          <p:cNvSpPr>
            <a:spLocks noGrp="1"/>
          </p:cNvSpPr>
          <p:nvPr>
            <p:ph type="title"/>
          </p:nvPr>
        </p:nvSpPr>
        <p:spPr/>
        <p:txBody>
          <a:bodyPr/>
          <a:lstStyle/>
          <a:p>
            <a:r>
              <a:rPr lang="en-US" dirty="0" smtClean="0"/>
              <a:t>John Allen </a:t>
            </a:r>
            <a:r>
              <a:rPr lang="en-US" dirty="0" err="1" smtClean="0"/>
              <a:t>Paulos</a:t>
            </a:r>
            <a:endParaRPr lang="en-US" dirty="0"/>
          </a:p>
        </p:txBody>
      </p:sp>
      <p:pic>
        <p:nvPicPr>
          <p:cNvPr id="19458" name="Picture 2" descr="File:John Allen Paulos.JPG">
            <a:hlinkClick r:id="rId3"/>
          </p:cNvPr>
          <p:cNvPicPr>
            <a:picLocks noChangeAspect="1" noChangeArrowheads="1"/>
          </p:cNvPicPr>
          <p:nvPr/>
        </p:nvPicPr>
        <p:blipFill>
          <a:blip r:embed="rId4" cstate="print"/>
          <a:srcRect r="2778"/>
          <a:stretch>
            <a:fillRect/>
          </a:stretch>
        </p:blipFill>
        <p:spPr bwMode="auto">
          <a:xfrm>
            <a:off x="609600" y="1591056"/>
            <a:ext cx="2667000" cy="389534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Again, you are a general of a 600-person army surrounded by enemy forces, and you have two possible escape routes:</a:t>
            </a:r>
          </a:p>
          <a:p>
            <a:pPr marL="514350" indent="-514350">
              <a:buFont typeface="+mj-lt"/>
              <a:buAutoNum type="arabicPeriod"/>
            </a:pPr>
            <a:r>
              <a:rPr lang="en-US" dirty="0" smtClean="0"/>
              <a:t>400 of your soldiers will die</a:t>
            </a:r>
          </a:p>
          <a:p>
            <a:pPr marL="514350" indent="-514350">
              <a:buFont typeface="+mj-lt"/>
              <a:buAutoNum type="arabicPeriod"/>
            </a:pPr>
            <a:r>
              <a:rPr lang="en-US" dirty="0" smtClean="0"/>
              <a:t>Probability of 1/3 that none will die and 2/3 that all 600 will die</a:t>
            </a:r>
          </a:p>
          <a:p>
            <a:pPr marL="514350" indent="-514350"/>
            <a:r>
              <a:rPr lang="en-US" dirty="0" smtClean="0"/>
              <a:t>Now, 4 out of 5 people faced with this decision choose route #2 , since it gives us a 1/3 chance that everyone will get out alive, while route #1 will lead to 400 deaths</a:t>
            </a:r>
          </a:p>
          <a:p>
            <a:pPr marL="514350" indent="-514350"/>
            <a:r>
              <a:rPr lang="en-US" dirty="0" smtClean="0"/>
              <a:t>People tend to avoid risk when seeking gains, but choose risk when trying to avoid losses</a:t>
            </a:r>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But, what if we re-phrase the question??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r>
              <a:rPr lang="en-US" dirty="0" smtClean="0"/>
              <a:t>Teachers aren’t sufficiently capable or they have little or no interest/appreciation for mathematics</a:t>
            </a:r>
          </a:p>
          <a:p>
            <a:pPr marL="880110" lvl="1" indent="-514350"/>
            <a:r>
              <a:rPr lang="en-US" dirty="0" smtClean="0"/>
              <a:t>Many of the few mathematically talented people go into higher paying fields rather than teaching</a:t>
            </a:r>
          </a:p>
          <a:p>
            <a:pPr marL="514350" indent="-514350"/>
            <a:r>
              <a:rPr lang="en-US" dirty="0" smtClean="0"/>
              <a:t>Many curriculums focus solely on computational aspects rather than conceptual examples</a:t>
            </a:r>
          </a:p>
          <a:p>
            <a:pPr marL="880110" lvl="1" indent="-514350"/>
            <a:r>
              <a:rPr lang="en-US" dirty="0" smtClean="0"/>
              <a:t>Focused on teaching to the test</a:t>
            </a:r>
          </a:p>
          <a:p>
            <a:pPr marL="880110" lvl="1" indent="-514350"/>
            <a:r>
              <a:rPr lang="en-US" dirty="0" smtClean="0"/>
              <a:t>Students lose interest and rule out math classes</a:t>
            </a:r>
          </a:p>
          <a:p>
            <a:pPr marL="514350" indent="-514350"/>
            <a:r>
              <a:rPr lang="en-US" dirty="0" smtClean="0"/>
              <a:t>Quality of education improves at the college and graduate levels but for many it’s too little too late</a:t>
            </a:r>
          </a:p>
        </p:txBody>
      </p:sp>
      <p:sp>
        <p:nvSpPr>
          <p:cNvPr id="3" name="Title 2"/>
          <p:cNvSpPr>
            <a:spLocks noGrp="1"/>
          </p:cNvSpPr>
          <p:nvPr>
            <p:ph type="title"/>
          </p:nvPr>
        </p:nvSpPr>
        <p:spPr/>
        <p:txBody>
          <a:bodyPr>
            <a:normAutofit fontScale="90000"/>
          </a:bodyPr>
          <a:lstStyle/>
          <a:p>
            <a:r>
              <a:rPr lang="en-US" dirty="0" smtClean="0"/>
              <a:t>Why is innumeracy so widespread?</a:t>
            </a:r>
            <a:br>
              <a:rPr lang="en-US" dirty="0" smtClean="0"/>
            </a:br>
            <a:r>
              <a:rPr lang="en-US" dirty="0" smtClean="0"/>
              <a:t>1) Poor Education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Society’s perceived value of math</a:t>
            </a:r>
          </a:p>
          <a:p>
            <a:pPr lvl="1"/>
            <a:r>
              <a:rPr lang="en-US" dirty="0" smtClean="0"/>
              <a:t>Richard Cohen’s </a:t>
            </a:r>
            <a:r>
              <a:rPr lang="en-US" i="1" dirty="0" smtClean="0"/>
              <a:t>What is the Value of Algebra?</a:t>
            </a:r>
            <a:r>
              <a:rPr lang="en-US" dirty="0" smtClean="0"/>
              <a:t>  Column in the Washington Post in 2006 </a:t>
            </a:r>
          </a:p>
          <a:p>
            <a:pPr lvl="1"/>
            <a:r>
              <a:rPr lang="en-US" dirty="0" smtClean="0"/>
              <a:t>“You will never need to know algebra. I have never once used it … You will never need to know -- never mind </a:t>
            </a:r>
            <a:r>
              <a:rPr lang="en-US" i="1" dirty="0" smtClean="0"/>
              <a:t>want</a:t>
            </a:r>
            <a:r>
              <a:rPr lang="en-US" dirty="0" smtClean="0"/>
              <a:t> to know -- how many boys it will take to mow a lawn if one of them quits halfway and two more show up later… Most of math can now be done by a computer or a calculator. On the other hand, no computer can write a column or even a thank-you note -- or reason even a little bit.”</a:t>
            </a:r>
          </a:p>
          <a:p>
            <a:pPr lvl="1"/>
            <a:r>
              <a:rPr lang="en-US" sz="1400" dirty="0" smtClean="0">
                <a:hlinkClick r:id="rId3"/>
              </a:rPr>
              <a:t>http://www.washingtonpost.com/wp-dyn/content/blog/2006/02/15/BL2006021501989.html</a:t>
            </a:r>
            <a:r>
              <a:rPr lang="en-US" sz="1400" dirty="0" smtClean="0"/>
              <a:t> </a:t>
            </a:r>
          </a:p>
          <a:p>
            <a:r>
              <a:rPr lang="en-US" dirty="0" smtClean="0"/>
              <a:t>Negative portrayal of math in popular culture forms </a:t>
            </a:r>
          </a:p>
          <a:p>
            <a:r>
              <a:rPr lang="en-US" dirty="0" smtClean="0"/>
              <a:t>Math anxiety or math phobia</a:t>
            </a:r>
          </a:p>
          <a:p>
            <a:pPr lvl="1"/>
            <a:r>
              <a:rPr lang="en-US" dirty="0" smtClean="0"/>
              <a:t>Cycle of not understanding the material, feelings of frustration and failure, eventually leading to giving up…</a:t>
            </a:r>
            <a:endParaRPr lang="en-US" dirty="0"/>
          </a:p>
        </p:txBody>
      </p:sp>
      <p:sp>
        <p:nvSpPr>
          <p:cNvPr id="3" name="Title 2"/>
          <p:cNvSpPr>
            <a:spLocks noGrp="1"/>
          </p:cNvSpPr>
          <p:nvPr>
            <p:ph type="title"/>
          </p:nvPr>
        </p:nvSpPr>
        <p:spPr/>
        <p:txBody>
          <a:bodyPr>
            <a:normAutofit fontScale="90000"/>
          </a:bodyPr>
          <a:lstStyle/>
          <a:p>
            <a:r>
              <a:rPr lang="en-US" dirty="0" smtClean="0"/>
              <a:t>Why is innumeracy so widespread?</a:t>
            </a:r>
            <a:br>
              <a:rPr lang="en-US" dirty="0" smtClean="0"/>
            </a:br>
            <a:r>
              <a:rPr lang="en-US" dirty="0" smtClean="0"/>
              <a:t>2) Psychological factors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“I’m distressed by a society which depends so completely on mathematics and science and yet seems so indifferent to the innumeracy and scientific illiteracy of so many citizens; with a military that spends more than one quarter of a trillion dollars each year on smarter weapons for ever more poorly educated soldiers; and with the media, which invariably becomes obsessed with this hostage on an airliner, or that baby who has fallen into a well, and seems insufficiently passionate when it comes to addressing problems such as urban crime, environmental deterioration, or poverty.”  – page 178</a:t>
            </a: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Mathematics is everywhere in our day-to day lives…</a:t>
            </a:r>
          </a:p>
          <a:p>
            <a:pPr lvl="1"/>
            <a:r>
              <a:rPr lang="en-US" dirty="0" smtClean="0"/>
              <a:t>Art</a:t>
            </a:r>
          </a:p>
          <a:p>
            <a:pPr lvl="1"/>
            <a:r>
              <a:rPr lang="en-US" dirty="0" smtClean="0"/>
              <a:t>Games/Sports </a:t>
            </a:r>
          </a:p>
          <a:p>
            <a:pPr lvl="1"/>
            <a:r>
              <a:rPr lang="en-US" dirty="0" smtClean="0"/>
              <a:t>Finance</a:t>
            </a:r>
          </a:p>
          <a:p>
            <a:pPr lvl="1"/>
            <a:r>
              <a:rPr lang="en-US" dirty="0" smtClean="0"/>
              <a:t>Business</a:t>
            </a:r>
          </a:p>
          <a:p>
            <a:pPr lvl="1"/>
            <a:r>
              <a:rPr lang="en-US" dirty="0" smtClean="0"/>
              <a:t>Politics/Voting</a:t>
            </a:r>
          </a:p>
          <a:p>
            <a:r>
              <a:rPr lang="en-US" dirty="0" smtClean="0"/>
              <a:t>People need to be able to look at real-world scenarios quantitatively in order to accurately assess them and make good decisions</a:t>
            </a:r>
          </a:p>
        </p:txBody>
      </p:sp>
      <p:sp>
        <p:nvSpPr>
          <p:cNvPr id="3" name="Title 2"/>
          <p:cNvSpPr>
            <a:spLocks noGrp="1"/>
          </p:cNvSpPr>
          <p:nvPr>
            <p:ph type="title"/>
          </p:nvPr>
        </p:nvSpPr>
        <p:spPr/>
        <p:txBody>
          <a:bodyPr/>
          <a:lstStyle/>
          <a:p>
            <a:r>
              <a:rPr lang="en-US" dirty="0" smtClean="0"/>
              <a:t>Conclusions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4648200"/>
          </a:xfrm>
        </p:spPr>
        <p:txBody>
          <a:bodyPr>
            <a:normAutofit lnSpcReduction="10000"/>
          </a:bodyPr>
          <a:lstStyle/>
          <a:p>
            <a:r>
              <a:rPr lang="en-US" dirty="0" smtClean="0"/>
              <a:t>Phrase coined by cognitive scientist Douglas Hofstadter</a:t>
            </a:r>
          </a:p>
          <a:p>
            <a:r>
              <a:rPr lang="en-US" dirty="0" smtClean="0"/>
              <a:t>Similar concept to illiteracy, but with numbers rather than words</a:t>
            </a:r>
          </a:p>
          <a:p>
            <a:r>
              <a:rPr lang="en-US" dirty="0" smtClean="0"/>
              <a:t>Unfamiliar with, or unable to use, mathematical concepts and methods</a:t>
            </a:r>
          </a:p>
          <a:p>
            <a:r>
              <a:rPr lang="en-US" dirty="0" smtClean="0"/>
              <a:t>“ Innumeracy, an inability to deal comfortably with the fundamental notions of </a:t>
            </a:r>
            <a:r>
              <a:rPr lang="en-US" b="1" i="1" dirty="0" smtClean="0"/>
              <a:t>number</a:t>
            </a:r>
            <a:r>
              <a:rPr lang="en-US" dirty="0" smtClean="0"/>
              <a:t> and </a:t>
            </a:r>
            <a:r>
              <a:rPr lang="en-US" b="1" i="1" dirty="0" smtClean="0"/>
              <a:t>chance</a:t>
            </a:r>
            <a:r>
              <a:rPr lang="en-US" dirty="0" smtClean="0"/>
              <a:t>, plagues far too many otherwise knowledgeable citizens.” –         page3 </a:t>
            </a:r>
          </a:p>
          <a:p>
            <a:r>
              <a:rPr lang="en-US" dirty="0" smtClean="0"/>
              <a:t>Compared to other flaws (which are often hidden), innumeracy is often flaunted…</a:t>
            </a:r>
          </a:p>
        </p:txBody>
      </p:sp>
      <p:sp>
        <p:nvSpPr>
          <p:cNvPr id="3" name="Title 2"/>
          <p:cNvSpPr>
            <a:spLocks noGrp="1"/>
          </p:cNvSpPr>
          <p:nvPr>
            <p:ph type="title"/>
          </p:nvPr>
        </p:nvSpPr>
        <p:spPr/>
        <p:txBody>
          <a:bodyPr/>
          <a:lstStyle/>
          <a:p>
            <a:r>
              <a:rPr lang="en-US" dirty="0" smtClean="0"/>
              <a:t>What is “Innumeracy?”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153400" cy="4572000"/>
          </a:xfrm>
        </p:spPr>
        <p:txBody>
          <a:bodyPr>
            <a:normAutofit/>
          </a:bodyPr>
          <a:lstStyle/>
          <a:p>
            <a:pPr marL="514350" indent="-514350">
              <a:buFont typeface="+mj-lt"/>
              <a:buAutoNum type="arabicPeriod"/>
            </a:pPr>
            <a:r>
              <a:rPr lang="en-US" dirty="0" smtClean="0"/>
              <a:t>Math is purely computational</a:t>
            </a:r>
          </a:p>
          <a:p>
            <a:pPr marL="880110" lvl="1" indent="-514350"/>
            <a:r>
              <a:rPr lang="en-US" dirty="0" smtClean="0"/>
              <a:t>Just as writing is more than typing skills…</a:t>
            </a:r>
          </a:p>
          <a:p>
            <a:pPr marL="880110" lvl="1" indent="-514350"/>
            <a:r>
              <a:rPr lang="en-US" dirty="0" smtClean="0"/>
              <a:t>Problems result from insufficient exposure to mathematical thought processes rather than inability to compute</a:t>
            </a:r>
          </a:p>
          <a:p>
            <a:pPr marL="514350" indent="-514350">
              <a:buFont typeface="+mj-lt"/>
              <a:buAutoNum type="arabicPeriod"/>
            </a:pPr>
            <a:r>
              <a:rPr lang="en-US" dirty="0" smtClean="0"/>
              <a:t>Math is completely hierarchical </a:t>
            </a:r>
          </a:p>
          <a:p>
            <a:pPr marL="880110" lvl="1" indent="-514350"/>
            <a:r>
              <a:rPr lang="en-US" dirty="0" smtClean="0"/>
              <a:t>Some mathematical topics certainly build on others, but this is often less important than one would think</a:t>
            </a:r>
          </a:p>
          <a:p>
            <a:pPr marL="880110" lvl="1" indent="-514350"/>
            <a:r>
              <a:rPr lang="en-US" dirty="0" smtClean="0"/>
              <a:t>Many sophisticated mathematical ideas can be taught to someone with limited prior math knowledge</a:t>
            </a:r>
          </a:p>
        </p:txBody>
      </p:sp>
      <p:sp>
        <p:nvSpPr>
          <p:cNvPr id="3" name="Title 2"/>
          <p:cNvSpPr>
            <a:spLocks noGrp="1"/>
          </p:cNvSpPr>
          <p:nvPr>
            <p:ph type="title"/>
          </p:nvPr>
        </p:nvSpPr>
        <p:spPr/>
        <p:txBody>
          <a:bodyPr/>
          <a:lstStyle/>
          <a:p>
            <a:r>
              <a:rPr lang="en-US" dirty="0" smtClean="0"/>
              <a:t>Misconceptions about Mathematics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382000" cy="4495800"/>
          </a:xfrm>
        </p:spPr>
        <p:txBody>
          <a:bodyPr>
            <a:normAutofit lnSpcReduction="10000"/>
          </a:bodyPr>
          <a:lstStyle/>
          <a:p>
            <a:pPr marL="514350" indent="-514350">
              <a:buFont typeface="+mj-lt"/>
              <a:buAutoNum type="arabicPeriod" startAt="3"/>
            </a:pPr>
            <a:r>
              <a:rPr lang="en-US" dirty="0" smtClean="0"/>
              <a:t>Storytelling isn’t an effective educational tool for mathematics</a:t>
            </a:r>
          </a:p>
          <a:p>
            <a:pPr marL="880110" lvl="1" indent="-514350"/>
            <a:r>
              <a:rPr lang="en-US" dirty="0" smtClean="0"/>
              <a:t>People assume that there isn’t any overlap between numbers and words, but numbers appear in real-world contexts…</a:t>
            </a:r>
          </a:p>
          <a:p>
            <a:pPr marL="514350" indent="-514350">
              <a:buFont typeface="+mj-lt"/>
              <a:buAutoNum type="arabicPeriod" startAt="3"/>
            </a:pPr>
            <a:r>
              <a:rPr lang="en-US" dirty="0" smtClean="0"/>
              <a:t>Math is only for the few</a:t>
            </a:r>
          </a:p>
          <a:p>
            <a:pPr marL="880110" lvl="1" indent="-514350"/>
            <a:r>
              <a:rPr lang="en-US" dirty="0" smtClean="0"/>
              <a:t>Of course, math will come easier to some than others</a:t>
            </a:r>
          </a:p>
          <a:p>
            <a:pPr marL="880110" lvl="1" indent="-514350"/>
            <a:r>
              <a:rPr lang="en-US" dirty="0" smtClean="0"/>
              <a:t>But everyone can (and should) have a working knowledge of mathematics</a:t>
            </a:r>
          </a:p>
          <a:p>
            <a:pPr marL="514350" indent="-514350">
              <a:buFont typeface="+mj-lt"/>
              <a:buAutoNum type="arabicPeriod" startAt="3"/>
            </a:pPr>
            <a:r>
              <a:rPr lang="en-US" dirty="0" smtClean="0"/>
              <a:t>Math numbs us or limits our freedom in some way</a:t>
            </a:r>
          </a:p>
          <a:p>
            <a:pPr marL="880110" lvl="1" indent="-514350"/>
            <a:r>
              <a:rPr lang="en-US" dirty="0" smtClean="0"/>
              <a:t>Life and love vs. numbers and minute details</a:t>
            </a:r>
            <a:endParaRPr lang="en-US" dirty="0"/>
          </a:p>
        </p:txBody>
      </p:sp>
      <p:sp>
        <p:nvSpPr>
          <p:cNvPr id="4" name="Title 2"/>
          <p:cNvSpPr>
            <a:spLocks noGrp="1"/>
          </p:cNvSpPr>
          <p:nvPr>
            <p:ph type="title"/>
          </p:nvPr>
        </p:nvSpPr>
        <p:spPr>
          <a:xfrm>
            <a:off x="457200" y="152400"/>
            <a:ext cx="8229600" cy="1219200"/>
          </a:xfrm>
        </p:spPr>
        <p:txBody>
          <a:bodyPr/>
          <a:lstStyle/>
          <a:p>
            <a:r>
              <a:rPr lang="en-US" dirty="0" smtClean="0"/>
              <a:t>Misconceptions about Mathematics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8077200" cy="4800600"/>
          </a:xfrm>
        </p:spPr>
        <p:txBody>
          <a:bodyPr>
            <a:normAutofit fontScale="92500"/>
          </a:bodyPr>
          <a:lstStyle/>
          <a:p>
            <a:r>
              <a:rPr lang="en-US" sz="2400" dirty="0" smtClean="0"/>
              <a:t>“Ben and I are going to drive to Colorado. Airplanes are so unsafe these days.”</a:t>
            </a:r>
          </a:p>
          <a:p>
            <a:r>
              <a:rPr lang="en-US" sz="2400" dirty="0" smtClean="0"/>
              <a:t>A doctor warns a patient about the side effects of a certain surgery twice; once saying the procedure is “99% safe” and again saying it has a “one chance in a million risk.”</a:t>
            </a:r>
          </a:p>
          <a:p>
            <a:r>
              <a:rPr lang="en-US" sz="2400" dirty="0" smtClean="0"/>
              <a:t>“Bad things always come in threes. Take the death of Ed McMahon, Farrah Fawcett, and Michael Jackson for instance.” </a:t>
            </a:r>
          </a:p>
          <a:p>
            <a:r>
              <a:rPr lang="en-US" sz="2400" dirty="0" smtClean="0"/>
              <a:t>A man who travels a lot was concerned about the probability of a bomb being on his plane, so he carried one on board: he reasoned that the probability of having two bombs on the plane is extremely minuscule. </a:t>
            </a:r>
          </a:p>
          <a:p>
            <a:r>
              <a:rPr lang="en-US" sz="2400" dirty="0" smtClean="0"/>
              <a:t>“A million, a billion, a trillion, whatever… It doesn’t matter as long as we do something about it.”</a:t>
            </a:r>
          </a:p>
          <a:p>
            <a:endParaRPr lang="en-US" sz="2400" dirty="0"/>
          </a:p>
        </p:txBody>
      </p:sp>
      <p:sp>
        <p:nvSpPr>
          <p:cNvPr id="3" name="Title 2"/>
          <p:cNvSpPr>
            <a:spLocks noGrp="1"/>
          </p:cNvSpPr>
          <p:nvPr>
            <p:ph type="title"/>
          </p:nvPr>
        </p:nvSpPr>
        <p:spPr/>
        <p:txBody>
          <a:bodyPr/>
          <a:lstStyle/>
          <a:p>
            <a:r>
              <a:rPr lang="en-US" dirty="0" smtClean="0"/>
              <a:t>Innumeracy Examples…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Understanding/visualizing large numbers</a:t>
            </a:r>
          </a:p>
          <a:p>
            <a:pPr lvl="1"/>
            <a:r>
              <a:rPr lang="en-US" sz="2800" dirty="0" smtClean="0"/>
              <a:t>Estimation Problems</a:t>
            </a:r>
          </a:p>
          <a:p>
            <a:pPr lvl="1"/>
            <a:r>
              <a:rPr lang="en-US" sz="2800" dirty="0" smtClean="0"/>
              <a:t>How Much is $1 Trillion?</a:t>
            </a:r>
          </a:p>
          <a:p>
            <a:r>
              <a:rPr lang="en-US" sz="2800" dirty="0" smtClean="0"/>
              <a:t>Comparing probabilities of different events</a:t>
            </a:r>
          </a:p>
          <a:p>
            <a:pPr lvl="1"/>
            <a:r>
              <a:rPr lang="en-US" sz="2800" dirty="0" smtClean="0"/>
              <a:t>Gambler’s Fallacy</a:t>
            </a:r>
          </a:p>
          <a:p>
            <a:pPr lvl="1"/>
            <a:r>
              <a:rPr lang="en-US" sz="2800" dirty="0" smtClean="0"/>
              <a:t>Monty Hall Problem</a:t>
            </a:r>
          </a:p>
          <a:p>
            <a:pPr lvl="1"/>
            <a:r>
              <a:rPr lang="en-US" sz="2800" dirty="0" smtClean="0"/>
              <a:t>Birthday Paradox</a:t>
            </a:r>
          </a:p>
          <a:p>
            <a:r>
              <a:rPr lang="en-US" sz="2800" dirty="0" smtClean="0"/>
              <a:t>Consequences, Causes, and Conclusions</a:t>
            </a:r>
            <a:endParaRPr lang="en-US" sz="2800" dirty="0"/>
          </a:p>
        </p:txBody>
      </p:sp>
      <p:sp>
        <p:nvSpPr>
          <p:cNvPr id="3" name="Title 2"/>
          <p:cNvSpPr>
            <a:spLocks noGrp="1"/>
          </p:cNvSpPr>
          <p:nvPr>
            <p:ph type="title"/>
          </p:nvPr>
        </p:nvSpPr>
        <p:spPr/>
        <p:txBody>
          <a:bodyPr/>
          <a:lstStyle/>
          <a:p>
            <a:r>
              <a:rPr lang="en-US" dirty="0" smtClean="0"/>
              <a:t>Outline of Topics and Examples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8077200" cy="4572000"/>
          </a:xfrm>
        </p:spPr>
        <p:txBody>
          <a:bodyPr>
            <a:normAutofit/>
          </a:bodyPr>
          <a:lstStyle/>
          <a:p>
            <a:r>
              <a:rPr lang="en-US" dirty="0" smtClean="0"/>
              <a:t>Classic contest of estimating how many gumballs are in a jar…</a:t>
            </a:r>
          </a:p>
          <a:p>
            <a:pPr lvl="1"/>
            <a:r>
              <a:rPr lang="en-US" dirty="0" smtClean="0"/>
              <a:t>Group of physicists at NYU recently developed a statistical model</a:t>
            </a:r>
          </a:p>
          <a:p>
            <a:pPr lvl="1"/>
            <a:r>
              <a:rPr lang="en-US" dirty="0" smtClean="0"/>
              <a:t>Solution is found in how the particles pack in terms of how many neighboring gumballs a single gumball can randomly touch within the container</a:t>
            </a:r>
          </a:p>
          <a:p>
            <a:pPr lvl="1"/>
            <a:r>
              <a:rPr lang="en-US" dirty="0" smtClean="0"/>
              <a:t>Results can be used in a variety of industry packing scenarios</a:t>
            </a:r>
          </a:p>
          <a:p>
            <a:pPr lvl="1"/>
            <a:r>
              <a:rPr lang="en-US" dirty="0" smtClean="0">
                <a:hlinkClick r:id="rId3"/>
              </a:rPr>
              <a:t>http://www.nypost.com/p/news/regional/gumball_stumper_solved_at_nyu_T8DrvACj9zZh4pxgw28pgL</a:t>
            </a:r>
            <a:r>
              <a:rPr lang="en-US" dirty="0" smtClean="0"/>
              <a:t> </a:t>
            </a:r>
          </a:p>
          <a:p>
            <a:pPr lvl="1"/>
            <a:endParaRPr lang="en-US" dirty="0" smtClean="0"/>
          </a:p>
          <a:p>
            <a:pPr lvl="1"/>
            <a:endParaRPr lang="en-US" dirty="0" smtClean="0"/>
          </a:p>
        </p:txBody>
      </p:sp>
      <p:sp>
        <p:nvSpPr>
          <p:cNvPr id="3" name="Title 2"/>
          <p:cNvSpPr>
            <a:spLocks noGrp="1"/>
          </p:cNvSpPr>
          <p:nvPr>
            <p:ph type="title"/>
          </p:nvPr>
        </p:nvSpPr>
        <p:spPr/>
        <p:txBody>
          <a:bodyPr/>
          <a:lstStyle/>
          <a:p>
            <a:r>
              <a:rPr lang="en-US" dirty="0" smtClean="0"/>
              <a:t>Classic Estimation Problem</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1530</TotalTime>
  <Words>2730</Words>
  <Application>Microsoft Office PowerPoint</Application>
  <PresentationFormat>On-screen Show (4:3)</PresentationFormat>
  <Paragraphs>272</Paragraphs>
  <Slides>34</Slides>
  <Notes>19</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Paper</vt:lpstr>
      <vt:lpstr>“Innumeracy: Mathematical Illiteracy and its Consequences”</vt:lpstr>
      <vt:lpstr>Primary Source</vt:lpstr>
      <vt:lpstr>John Allen Paulos</vt:lpstr>
      <vt:lpstr>What is “Innumeracy?”</vt:lpstr>
      <vt:lpstr>Misconceptions about Mathematics</vt:lpstr>
      <vt:lpstr>Misconceptions about Mathematics</vt:lpstr>
      <vt:lpstr>Innumeracy Examples…</vt:lpstr>
      <vt:lpstr>Outline of Topics and Examples</vt:lpstr>
      <vt:lpstr>Classic Estimation Problem</vt:lpstr>
      <vt:lpstr>Larger Scale Estimation Problem</vt:lpstr>
      <vt:lpstr>Larger Scale Estimation Problem</vt:lpstr>
      <vt:lpstr>“Million,” “Billion,” “Trillion” in the news:</vt:lpstr>
      <vt:lpstr>Slide 13</vt:lpstr>
      <vt:lpstr>So, How Much is $1 Trillion?</vt:lpstr>
      <vt:lpstr>Roulette: Gamblers’ Fallacy</vt:lpstr>
      <vt:lpstr>Monty Hall Problem</vt:lpstr>
      <vt:lpstr>Monty Hall clip from 21</vt:lpstr>
      <vt:lpstr>Slide 18</vt:lpstr>
      <vt:lpstr>Slide 19</vt:lpstr>
      <vt:lpstr>Monty Hall Problem revisited</vt:lpstr>
      <vt:lpstr>Birthday Paradox</vt:lpstr>
      <vt:lpstr>Birthday Paradox Probability</vt:lpstr>
      <vt:lpstr>Birthday Paradox Probability</vt:lpstr>
      <vt:lpstr>Case in point…</vt:lpstr>
      <vt:lpstr>Birthday Paradox Comparison</vt:lpstr>
      <vt:lpstr>Birthday Paradox Comparison</vt:lpstr>
      <vt:lpstr>Media’s Role in Innumeracy</vt:lpstr>
      <vt:lpstr>Consequences of Innumeracy</vt:lpstr>
      <vt:lpstr>Innumeracy in critical decision making…</vt:lpstr>
      <vt:lpstr>But, what if we re-phrase the question??</vt:lpstr>
      <vt:lpstr>Why is innumeracy so widespread? 1) Poor Education</vt:lpstr>
      <vt:lpstr>Why is innumeracy so widespread? 2) Psychological factors</vt:lpstr>
      <vt:lpstr>Conclusions</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Innumeracy: Mathematical Illiteracy and its Consequences</dc:title>
  <dc:creator>Li, Chi K</dc:creator>
  <cp:lastModifiedBy>cklixx</cp:lastModifiedBy>
  <cp:revision>156</cp:revision>
  <dcterms:created xsi:type="dcterms:W3CDTF">2009-10-28T03:55:04Z</dcterms:created>
  <dcterms:modified xsi:type="dcterms:W3CDTF">2009-11-11T20:36:13Z</dcterms:modified>
</cp:coreProperties>
</file>